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slides/slide2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46.xml" ContentType="application/vnd.openxmlformats-officedocument.presentationml.slide+xml"/>
  <Override PartName="/ppt/slides/slide264.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Override PartName="/ppt/slides/slide253.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s/slide2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charts/chart2.xml" ContentType="application/vnd.openxmlformats-officedocument.drawingml.chart+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gif" ContentType="image/gif"/>
  <Override PartName="/ppt/notesSlides/notesSlide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theme/theme3.xml" ContentType="application/vnd.openxmlformats-officedocument.them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1"/>
  </p:sldMasterIdLst>
  <p:notesMasterIdLst>
    <p:notesMasterId r:id="rId266"/>
  </p:notesMasterIdLst>
  <p:handoutMasterIdLst>
    <p:handoutMasterId r:id="rId267"/>
  </p:handoutMasterIdLst>
  <p:sldIdLst>
    <p:sldId id="257" r:id="rId2"/>
    <p:sldId id="2365" r:id="rId3"/>
    <p:sldId id="2408" r:id="rId4"/>
    <p:sldId id="2030" r:id="rId5"/>
    <p:sldId id="2033" r:id="rId6"/>
    <p:sldId id="2035" r:id="rId7"/>
    <p:sldId id="2036" r:id="rId8"/>
    <p:sldId id="2037" r:id="rId9"/>
    <p:sldId id="2034" r:id="rId10"/>
    <p:sldId id="2040" r:id="rId11"/>
    <p:sldId id="2039" r:id="rId12"/>
    <p:sldId id="2041" r:id="rId13"/>
    <p:sldId id="2042" r:id="rId14"/>
    <p:sldId id="2043" r:id="rId15"/>
    <p:sldId id="2044" r:id="rId16"/>
    <p:sldId id="2045" r:id="rId17"/>
    <p:sldId id="2046" r:id="rId18"/>
    <p:sldId id="2380" r:id="rId19"/>
    <p:sldId id="2386" r:id="rId20"/>
    <p:sldId id="2381" r:id="rId21"/>
    <p:sldId id="2383" r:id="rId22"/>
    <p:sldId id="2384" r:id="rId23"/>
    <p:sldId id="2385" r:id="rId24"/>
    <p:sldId id="2387" r:id="rId25"/>
    <p:sldId id="2389" r:id="rId26"/>
    <p:sldId id="2388" r:id="rId27"/>
    <p:sldId id="2390" r:id="rId28"/>
    <p:sldId id="2391" r:id="rId29"/>
    <p:sldId id="2392" r:id="rId30"/>
    <p:sldId id="2393" r:id="rId31"/>
    <p:sldId id="2394" r:id="rId32"/>
    <p:sldId id="2395" r:id="rId33"/>
    <p:sldId id="2396" r:id="rId34"/>
    <p:sldId id="2397" r:id="rId35"/>
    <p:sldId id="2398" r:id="rId36"/>
    <p:sldId id="2399" r:id="rId37"/>
    <p:sldId id="2400" r:id="rId38"/>
    <p:sldId id="2401" r:id="rId39"/>
    <p:sldId id="2402" r:id="rId40"/>
    <p:sldId id="2409" r:id="rId41"/>
    <p:sldId id="2023" r:id="rId42"/>
    <p:sldId id="2061" r:id="rId43"/>
    <p:sldId id="2062" r:id="rId44"/>
    <p:sldId id="2063" r:id="rId45"/>
    <p:sldId id="2077" r:id="rId46"/>
    <p:sldId id="2064" r:id="rId47"/>
    <p:sldId id="2065" r:id="rId48"/>
    <p:sldId id="2066" r:id="rId49"/>
    <p:sldId id="2410" r:id="rId50"/>
    <p:sldId id="2072" r:id="rId51"/>
    <p:sldId id="2226" r:id="rId52"/>
    <p:sldId id="2239" r:id="rId53"/>
    <p:sldId id="2238" r:id="rId54"/>
    <p:sldId id="2237" r:id="rId55"/>
    <p:sldId id="2086" r:id="rId56"/>
    <p:sldId id="2087" r:id="rId57"/>
    <p:sldId id="2089" r:id="rId58"/>
    <p:sldId id="2088" r:id="rId59"/>
    <p:sldId id="2090" r:id="rId60"/>
    <p:sldId id="2091" r:id="rId61"/>
    <p:sldId id="2092" r:id="rId62"/>
    <p:sldId id="2093" r:id="rId63"/>
    <p:sldId id="2094" r:id="rId64"/>
    <p:sldId id="2095" r:id="rId65"/>
    <p:sldId id="2096" r:id="rId66"/>
    <p:sldId id="2097" r:id="rId67"/>
    <p:sldId id="2098" r:id="rId68"/>
    <p:sldId id="2099" r:id="rId69"/>
    <p:sldId id="2101" r:id="rId70"/>
    <p:sldId id="2102" r:id="rId71"/>
    <p:sldId id="2103" r:id="rId72"/>
    <p:sldId id="2104" r:id="rId73"/>
    <p:sldId id="2105" r:id="rId74"/>
    <p:sldId id="2106" r:id="rId75"/>
    <p:sldId id="2107" r:id="rId76"/>
    <p:sldId id="2108" r:id="rId77"/>
    <p:sldId id="2109" r:id="rId78"/>
    <p:sldId id="2116" r:id="rId79"/>
    <p:sldId id="2112" r:id="rId80"/>
    <p:sldId id="2114" r:id="rId81"/>
    <p:sldId id="2113" r:id="rId82"/>
    <p:sldId id="2115" r:id="rId83"/>
    <p:sldId id="2111" r:id="rId84"/>
    <p:sldId id="2118" r:id="rId85"/>
    <p:sldId id="2117" r:id="rId86"/>
    <p:sldId id="2119" r:id="rId87"/>
    <p:sldId id="2120" r:id="rId88"/>
    <p:sldId id="2121" r:id="rId89"/>
    <p:sldId id="2122" r:id="rId90"/>
    <p:sldId id="2124" r:id="rId91"/>
    <p:sldId id="2126" r:id="rId92"/>
    <p:sldId id="2125" r:id="rId93"/>
    <p:sldId id="2127" r:id="rId94"/>
    <p:sldId id="2128" r:id="rId95"/>
    <p:sldId id="2129" r:id="rId96"/>
    <p:sldId id="2130" r:id="rId97"/>
    <p:sldId id="2353" r:id="rId98"/>
    <p:sldId id="2131" r:id="rId99"/>
    <p:sldId id="2132" r:id="rId100"/>
    <p:sldId id="2133" r:id="rId101"/>
    <p:sldId id="2134" r:id="rId102"/>
    <p:sldId id="2135" r:id="rId103"/>
    <p:sldId id="2136" r:id="rId104"/>
    <p:sldId id="2137" r:id="rId105"/>
    <p:sldId id="2139" r:id="rId106"/>
    <p:sldId id="2141" r:id="rId107"/>
    <p:sldId id="2143" r:id="rId108"/>
    <p:sldId id="2142" r:id="rId109"/>
    <p:sldId id="2145" r:id="rId110"/>
    <p:sldId id="2151" r:id="rId111"/>
    <p:sldId id="2154" r:id="rId112"/>
    <p:sldId id="2155" r:id="rId113"/>
    <p:sldId id="2158" r:id="rId114"/>
    <p:sldId id="2157" r:id="rId115"/>
    <p:sldId id="2159" r:id="rId116"/>
    <p:sldId id="2160" r:id="rId117"/>
    <p:sldId id="2161" r:id="rId118"/>
    <p:sldId id="2162" r:id="rId119"/>
    <p:sldId id="2163" r:id="rId120"/>
    <p:sldId id="2169" r:id="rId121"/>
    <p:sldId id="2168" r:id="rId122"/>
    <p:sldId id="2166" r:id="rId123"/>
    <p:sldId id="2167" r:id="rId124"/>
    <p:sldId id="2165" r:id="rId125"/>
    <p:sldId id="2164" r:id="rId126"/>
    <p:sldId id="2170" r:id="rId127"/>
    <p:sldId id="2171" r:id="rId128"/>
    <p:sldId id="2172" r:id="rId129"/>
    <p:sldId id="2173" r:id="rId130"/>
    <p:sldId id="2174" r:id="rId131"/>
    <p:sldId id="2175" r:id="rId132"/>
    <p:sldId id="2176" r:id="rId133"/>
    <p:sldId id="2177" r:id="rId134"/>
    <p:sldId id="2178" r:id="rId135"/>
    <p:sldId id="2179" r:id="rId136"/>
    <p:sldId id="2181" r:id="rId137"/>
    <p:sldId id="2182" r:id="rId138"/>
    <p:sldId id="2183" r:id="rId139"/>
    <p:sldId id="2185" r:id="rId140"/>
    <p:sldId id="2186" r:id="rId141"/>
    <p:sldId id="2187" r:id="rId142"/>
    <p:sldId id="2188" r:id="rId143"/>
    <p:sldId id="2189" r:id="rId144"/>
    <p:sldId id="2194" r:id="rId145"/>
    <p:sldId id="2208" r:id="rId146"/>
    <p:sldId id="2403" r:id="rId147"/>
    <p:sldId id="2212" r:id="rId148"/>
    <p:sldId id="2211" r:id="rId149"/>
    <p:sldId id="2213" r:id="rId150"/>
    <p:sldId id="2214" r:id="rId151"/>
    <p:sldId id="2215" r:id="rId152"/>
    <p:sldId id="2216" r:id="rId153"/>
    <p:sldId id="2217" r:id="rId154"/>
    <p:sldId id="2218" r:id="rId155"/>
    <p:sldId id="2219" r:id="rId156"/>
    <p:sldId id="2220" r:id="rId157"/>
    <p:sldId id="2221" r:id="rId158"/>
    <p:sldId id="2222" r:id="rId159"/>
    <p:sldId id="2223" r:id="rId160"/>
    <p:sldId id="2354" r:id="rId161"/>
    <p:sldId id="2355" r:id="rId162"/>
    <p:sldId id="2356" r:id="rId163"/>
    <p:sldId id="2357" r:id="rId164"/>
    <p:sldId id="2227" r:id="rId165"/>
    <p:sldId id="2231" r:id="rId166"/>
    <p:sldId id="2232" r:id="rId167"/>
    <p:sldId id="2242" r:id="rId168"/>
    <p:sldId id="2404" r:id="rId169"/>
    <p:sldId id="2406" r:id="rId170"/>
    <p:sldId id="2405" r:id="rId171"/>
    <p:sldId id="2243" r:id="rId172"/>
    <p:sldId id="2244" r:id="rId173"/>
    <p:sldId id="2245" r:id="rId174"/>
    <p:sldId id="2246" r:id="rId175"/>
    <p:sldId id="2247" r:id="rId176"/>
    <p:sldId id="2228" r:id="rId177"/>
    <p:sldId id="2233" r:id="rId178"/>
    <p:sldId id="2248" r:id="rId179"/>
    <p:sldId id="2249" r:id="rId180"/>
    <p:sldId id="2251" r:id="rId181"/>
    <p:sldId id="2252" r:id="rId182"/>
    <p:sldId id="2250" r:id="rId183"/>
    <p:sldId id="2253" r:id="rId184"/>
    <p:sldId id="2254" r:id="rId185"/>
    <p:sldId id="2255" r:id="rId186"/>
    <p:sldId id="2257" r:id="rId187"/>
    <p:sldId id="2258" r:id="rId188"/>
    <p:sldId id="2259" r:id="rId189"/>
    <p:sldId id="2260" r:id="rId190"/>
    <p:sldId id="2261" r:id="rId191"/>
    <p:sldId id="2262" r:id="rId192"/>
    <p:sldId id="2264" r:id="rId193"/>
    <p:sldId id="2263" r:id="rId194"/>
    <p:sldId id="2265" r:id="rId195"/>
    <p:sldId id="2266" r:id="rId196"/>
    <p:sldId id="2268" r:id="rId197"/>
    <p:sldId id="2267" r:id="rId198"/>
    <p:sldId id="2269" r:id="rId199"/>
    <p:sldId id="2270" r:id="rId200"/>
    <p:sldId id="2271" r:id="rId201"/>
    <p:sldId id="2272" r:id="rId202"/>
    <p:sldId id="2273" r:id="rId203"/>
    <p:sldId id="2274" r:id="rId204"/>
    <p:sldId id="2275" r:id="rId205"/>
    <p:sldId id="2276" r:id="rId206"/>
    <p:sldId id="2278" r:id="rId207"/>
    <p:sldId id="2277" r:id="rId208"/>
    <p:sldId id="2279" r:id="rId209"/>
    <p:sldId id="2280" r:id="rId210"/>
    <p:sldId id="2281" r:id="rId211"/>
    <p:sldId id="2282" r:id="rId212"/>
    <p:sldId id="2313" r:id="rId213"/>
    <p:sldId id="2283" r:id="rId214"/>
    <p:sldId id="2285" r:id="rId215"/>
    <p:sldId id="2287" r:id="rId216"/>
    <p:sldId id="2286" r:id="rId217"/>
    <p:sldId id="2288" r:id="rId218"/>
    <p:sldId id="2289" r:id="rId219"/>
    <p:sldId id="2290" r:id="rId220"/>
    <p:sldId id="2291" r:id="rId221"/>
    <p:sldId id="2294" r:id="rId222"/>
    <p:sldId id="2295" r:id="rId223"/>
    <p:sldId id="2293" r:id="rId224"/>
    <p:sldId id="2292" r:id="rId225"/>
    <p:sldId id="2300" r:id="rId226"/>
    <p:sldId id="2301" r:id="rId227"/>
    <p:sldId id="2315" r:id="rId228"/>
    <p:sldId id="2316" r:id="rId229"/>
    <p:sldId id="2317" r:id="rId230"/>
    <p:sldId id="2229" r:id="rId231"/>
    <p:sldId id="2234" r:id="rId232"/>
    <p:sldId id="2330" r:id="rId233"/>
    <p:sldId id="2331" r:id="rId234"/>
    <p:sldId id="2333" r:id="rId235"/>
    <p:sldId id="2332" r:id="rId236"/>
    <p:sldId id="2334" r:id="rId237"/>
    <p:sldId id="2335" r:id="rId238"/>
    <p:sldId id="2337" r:id="rId239"/>
    <p:sldId id="2336" r:id="rId240"/>
    <p:sldId id="2339" r:id="rId241"/>
    <p:sldId id="2340" r:id="rId242"/>
    <p:sldId id="2341" r:id="rId243"/>
    <p:sldId id="2342" r:id="rId244"/>
    <p:sldId id="2343" r:id="rId245"/>
    <p:sldId id="2344" r:id="rId246"/>
    <p:sldId id="2345" r:id="rId247"/>
    <p:sldId id="2346" r:id="rId248"/>
    <p:sldId id="2347" r:id="rId249"/>
    <p:sldId id="2348" r:id="rId250"/>
    <p:sldId id="2367" r:id="rId251"/>
    <p:sldId id="2349" r:id="rId252"/>
    <p:sldId id="2350" r:id="rId253"/>
    <p:sldId id="2351" r:id="rId254"/>
    <p:sldId id="2369" r:id="rId255"/>
    <p:sldId id="2368" r:id="rId256"/>
    <p:sldId id="2370" r:id="rId257"/>
    <p:sldId id="2371" r:id="rId258"/>
    <p:sldId id="2372" r:id="rId259"/>
    <p:sldId id="2373" r:id="rId260"/>
    <p:sldId id="2374" r:id="rId261"/>
    <p:sldId id="2375" r:id="rId262"/>
    <p:sldId id="2376" r:id="rId263"/>
    <p:sldId id="2377" r:id="rId264"/>
    <p:sldId id="2378" r:id="rId265"/>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FFFFFF"/>
    <a:srgbClr val="EFFFAB"/>
    <a:srgbClr val="F1FFB7"/>
    <a:srgbClr val="FFFFCC"/>
    <a:srgbClr val="C00000"/>
    <a:srgbClr val="2F4F4F"/>
    <a:srgbClr val="FF3399"/>
    <a:srgbClr val="00CC66"/>
    <a:srgbClr val="FF0000"/>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248" autoAdjust="0"/>
    <p:restoredTop sz="86836" autoAdjust="0"/>
  </p:normalViewPr>
  <p:slideViewPr>
    <p:cSldViewPr snapToObjects="1" showGuides="1">
      <p:cViewPr varScale="1">
        <p:scale>
          <a:sx n="66" d="100"/>
          <a:sy n="66" d="100"/>
        </p:scale>
        <p:origin x="-1530" y="-108"/>
      </p:cViewPr>
      <p:guideLst>
        <p:guide orient="horz" pos="2160"/>
        <p:guide pos="2880"/>
      </p:guideLst>
    </p:cSldViewPr>
  </p:slideViewPr>
  <p:notesTextViewPr>
    <p:cViewPr>
      <p:scale>
        <a:sx n="100" d="100"/>
        <a:sy n="100" d="100"/>
      </p:scale>
      <p:origin x="0" y="0"/>
    </p:cViewPr>
  </p:notesTextViewPr>
  <p:notesViewPr>
    <p:cSldViewPr snapToObjects="1" showGuides="1">
      <p:cViewPr varScale="1">
        <p:scale>
          <a:sx n="54" d="100"/>
          <a:sy n="54" d="100"/>
        </p:scale>
        <p:origin x="-2706" y="-84"/>
      </p:cViewPr>
      <p:guideLst>
        <p:guide orient="horz" pos="3127"/>
        <p:guide pos="2101"/>
      </p:guideLst>
    </p:cSldViewPr>
  </p:notesViewPr>
  <p:gridSpacing cx="46085125" cy="46085125"/>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viewProps" Target="view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theme" Target="theme/theme1.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tableStyles" Target="tableStyle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notesMaster" Target="notesMasters/notesMaster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handoutMaster" Target="handoutMasters/handout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iha\Desktop\PROJECT_RISK\ASSIGNMENT\CASE_DATA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Diha\Desktop\PROJECT_RISK\ASSIGNMENT\CASE_DATA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bar"/>
        <c:grouping val="clustered"/>
        <c:ser>
          <c:idx val="0"/>
          <c:order val="0"/>
          <c:spPr>
            <a:solidFill>
              <a:schemeClr val="accent6"/>
            </a:solidFill>
          </c:spPr>
          <c:cat>
            <c:strRef>
              <c:f>Sheet4!$F$2:$F$16</c:f>
              <c:strCache>
                <c:ptCount val="15"/>
                <c:pt idx="0">
                  <c:v>Under/over-estimation of work content</c:v>
                </c:pt>
                <c:pt idx="1">
                  <c:v>Archeological discovery</c:v>
                </c:pt>
                <c:pt idx="2">
                  <c:v>Theft of machines</c:v>
                </c:pt>
                <c:pt idx="3">
                  <c:v>Weather delay (freezing)</c:v>
                </c:pt>
                <c:pt idx="4">
                  <c:v>Machine breakdown</c:v>
                </c:pt>
                <c:pt idx="5">
                  <c:v>Late supply of plans</c:v>
                </c:pt>
                <c:pt idx="6">
                  <c:v>Workforce absenteeism</c:v>
                </c:pt>
                <c:pt idx="7">
                  <c:v>Working accident</c:v>
                </c:pt>
                <c:pt idx="8">
                  <c:v>Vandalism</c:v>
                </c:pt>
                <c:pt idx="9">
                  <c:v>Errors in execution</c:v>
                </c:pt>
                <c:pt idx="10">
                  <c:v>Weather delay (rain)</c:v>
                </c:pt>
                <c:pt idx="11">
                  <c:v>Lacking expertise</c:v>
                </c:pt>
                <c:pt idx="12">
                  <c:v>Bad/poor material quality</c:v>
                </c:pt>
                <c:pt idx="13">
                  <c:v>Rocky soil</c:v>
                </c:pt>
                <c:pt idx="14">
                  <c:v>Theft of materials</c:v>
                </c:pt>
              </c:strCache>
            </c:strRef>
          </c:cat>
          <c:val>
            <c:numRef>
              <c:f>Sheet4!$G$2:$G$16</c:f>
              <c:numCache>
                <c:formatCode>0.00</c:formatCode>
                <c:ptCount val="15"/>
                <c:pt idx="0">
                  <c:v>-3.5775607302990361E-3</c:v>
                </c:pt>
                <c:pt idx="1">
                  <c:v>0</c:v>
                </c:pt>
                <c:pt idx="2">
                  <c:v>0</c:v>
                </c:pt>
                <c:pt idx="3">
                  <c:v>0.12254687079550899</c:v>
                </c:pt>
                <c:pt idx="4">
                  <c:v>0.21402735799653116</c:v>
                </c:pt>
                <c:pt idx="5">
                  <c:v>0.22932888896705814</c:v>
                </c:pt>
                <c:pt idx="6">
                  <c:v>0.26416258652822699</c:v>
                </c:pt>
                <c:pt idx="7">
                  <c:v>0.42940141159310802</c:v>
                </c:pt>
                <c:pt idx="8">
                  <c:v>0.45625277982553802</c:v>
                </c:pt>
                <c:pt idx="9">
                  <c:v>0.46400642022579602</c:v>
                </c:pt>
                <c:pt idx="10">
                  <c:v>0.58851953602042983</c:v>
                </c:pt>
                <c:pt idx="11">
                  <c:v>0.69333477599356652</c:v>
                </c:pt>
                <c:pt idx="12">
                  <c:v>0.75452000858573465</c:v>
                </c:pt>
                <c:pt idx="13">
                  <c:v>0.88715706785568593</c:v>
                </c:pt>
                <c:pt idx="14">
                  <c:v>1.4703198563431199</c:v>
                </c:pt>
              </c:numCache>
            </c:numRef>
          </c:val>
        </c:ser>
        <c:gapWidth val="50"/>
        <c:overlap val="-10"/>
        <c:axId val="49472640"/>
        <c:axId val="49942912"/>
      </c:barChart>
      <c:catAx>
        <c:axId val="49472640"/>
        <c:scaling>
          <c:orientation val="minMax"/>
        </c:scaling>
        <c:axPos val="l"/>
        <c:tickLblPos val="nextTo"/>
        <c:txPr>
          <a:bodyPr/>
          <a:lstStyle/>
          <a:p>
            <a:pPr>
              <a:defRPr sz="1050" b="1">
                <a:solidFill>
                  <a:schemeClr val="bg2"/>
                </a:solidFill>
              </a:defRPr>
            </a:pPr>
            <a:endParaRPr lang="en-US"/>
          </a:p>
        </c:txPr>
        <c:crossAx val="49942912"/>
        <c:crosses val="autoZero"/>
        <c:auto val="1"/>
        <c:lblAlgn val="ctr"/>
        <c:lblOffset val="100"/>
      </c:catAx>
      <c:valAx>
        <c:axId val="49942912"/>
        <c:scaling>
          <c:orientation val="minMax"/>
        </c:scaling>
        <c:axPos val="b"/>
        <c:majorGridlines/>
        <c:numFmt formatCode="0.00" sourceLinked="1"/>
        <c:tickLblPos val="nextTo"/>
        <c:txPr>
          <a:bodyPr/>
          <a:lstStyle/>
          <a:p>
            <a:pPr>
              <a:defRPr>
                <a:solidFill>
                  <a:schemeClr val="bg2"/>
                </a:solidFill>
              </a:defRPr>
            </a:pPr>
            <a:endParaRPr lang="en-US"/>
          </a:p>
        </c:txPr>
        <c:crossAx val="49472640"/>
        <c:crosses val="autoZero"/>
        <c:crossBetween val="between"/>
      </c:valAx>
      <c:spPr>
        <a:solidFill>
          <a:schemeClr val="tx1"/>
        </a:solidFill>
      </c:spPr>
    </c:plotArea>
    <c:plotVisOnly val="1"/>
  </c:chart>
  <c:spPr>
    <a:solidFill>
      <a:srgbClr val="2F4F4F"/>
    </a:solidFill>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bar"/>
        <c:grouping val="clustered"/>
        <c:ser>
          <c:idx val="0"/>
          <c:order val="0"/>
          <c:spPr>
            <a:solidFill>
              <a:schemeClr val="accent6"/>
            </a:solidFill>
          </c:spPr>
          <c:cat>
            <c:strRef>
              <c:f>Sheet4!$F$2:$F$16</c:f>
              <c:strCache>
                <c:ptCount val="15"/>
                <c:pt idx="0">
                  <c:v>Under/over-estimation of work content</c:v>
                </c:pt>
                <c:pt idx="1">
                  <c:v>Archeological discovery</c:v>
                </c:pt>
                <c:pt idx="2">
                  <c:v>Theft of machines</c:v>
                </c:pt>
                <c:pt idx="3">
                  <c:v>Weather delay (freezing)</c:v>
                </c:pt>
                <c:pt idx="4">
                  <c:v>Machine breakdown</c:v>
                </c:pt>
                <c:pt idx="5">
                  <c:v>Late supply of plans</c:v>
                </c:pt>
                <c:pt idx="6">
                  <c:v>Workforce absenteeism</c:v>
                </c:pt>
                <c:pt idx="7">
                  <c:v>Working accident</c:v>
                </c:pt>
                <c:pt idx="8">
                  <c:v>Vandalism</c:v>
                </c:pt>
                <c:pt idx="9">
                  <c:v>Errors in execution</c:v>
                </c:pt>
                <c:pt idx="10">
                  <c:v>Weather delay (rain)</c:v>
                </c:pt>
                <c:pt idx="11">
                  <c:v>Lacking expertise</c:v>
                </c:pt>
                <c:pt idx="12">
                  <c:v>Bad/poor material quality</c:v>
                </c:pt>
                <c:pt idx="13">
                  <c:v>Rocky soil</c:v>
                </c:pt>
                <c:pt idx="14">
                  <c:v>Theft of materials</c:v>
                </c:pt>
              </c:strCache>
            </c:strRef>
          </c:cat>
          <c:val>
            <c:numRef>
              <c:f>Sheet4!$G$2:$G$16</c:f>
              <c:numCache>
                <c:formatCode>0.00</c:formatCode>
                <c:ptCount val="15"/>
                <c:pt idx="0">
                  <c:v>-3.5775607302990352E-3</c:v>
                </c:pt>
                <c:pt idx="1">
                  <c:v>0</c:v>
                </c:pt>
                <c:pt idx="2">
                  <c:v>0</c:v>
                </c:pt>
                <c:pt idx="3">
                  <c:v>0.12254687079550899</c:v>
                </c:pt>
                <c:pt idx="4">
                  <c:v>0.21402735799653116</c:v>
                </c:pt>
                <c:pt idx="5">
                  <c:v>0.229328888967058</c:v>
                </c:pt>
                <c:pt idx="6">
                  <c:v>0.26416258652822699</c:v>
                </c:pt>
                <c:pt idx="7">
                  <c:v>0.42940141159310802</c:v>
                </c:pt>
                <c:pt idx="8">
                  <c:v>0.45625277982553802</c:v>
                </c:pt>
                <c:pt idx="9">
                  <c:v>0.46400642022579602</c:v>
                </c:pt>
                <c:pt idx="10">
                  <c:v>0.5885195360204295</c:v>
                </c:pt>
                <c:pt idx="11">
                  <c:v>0.69333477599356597</c:v>
                </c:pt>
                <c:pt idx="12">
                  <c:v>0.75452000858573465</c:v>
                </c:pt>
                <c:pt idx="13">
                  <c:v>0.88715706785568549</c:v>
                </c:pt>
                <c:pt idx="14">
                  <c:v>1.4703198563431199</c:v>
                </c:pt>
              </c:numCache>
            </c:numRef>
          </c:val>
        </c:ser>
        <c:gapWidth val="50"/>
        <c:overlap val="-10"/>
        <c:axId val="49954176"/>
        <c:axId val="49960064"/>
      </c:barChart>
      <c:catAx>
        <c:axId val="49954176"/>
        <c:scaling>
          <c:orientation val="minMax"/>
        </c:scaling>
        <c:axPos val="l"/>
        <c:tickLblPos val="nextTo"/>
        <c:txPr>
          <a:bodyPr/>
          <a:lstStyle/>
          <a:p>
            <a:pPr>
              <a:defRPr sz="1050" b="1">
                <a:solidFill>
                  <a:schemeClr val="bg2"/>
                </a:solidFill>
              </a:defRPr>
            </a:pPr>
            <a:endParaRPr lang="en-US"/>
          </a:p>
        </c:txPr>
        <c:crossAx val="49960064"/>
        <c:crosses val="autoZero"/>
        <c:auto val="1"/>
        <c:lblAlgn val="ctr"/>
        <c:lblOffset val="100"/>
      </c:catAx>
      <c:valAx>
        <c:axId val="49960064"/>
        <c:scaling>
          <c:orientation val="minMax"/>
        </c:scaling>
        <c:axPos val="b"/>
        <c:majorGridlines/>
        <c:numFmt formatCode="0.00" sourceLinked="1"/>
        <c:tickLblPos val="nextTo"/>
        <c:txPr>
          <a:bodyPr/>
          <a:lstStyle/>
          <a:p>
            <a:pPr>
              <a:defRPr>
                <a:solidFill>
                  <a:schemeClr val="bg2"/>
                </a:solidFill>
              </a:defRPr>
            </a:pPr>
            <a:endParaRPr lang="en-US"/>
          </a:p>
        </c:txPr>
        <c:crossAx val="49954176"/>
        <c:crosses val="autoZero"/>
        <c:crossBetween val="between"/>
      </c:valAx>
      <c:spPr>
        <a:solidFill>
          <a:schemeClr val="tx1"/>
        </a:solidFill>
      </c:spPr>
    </c:plotArea>
    <c:plotVisOnly val="1"/>
  </c:chart>
  <c:spPr>
    <a:solidFill>
      <a:srgbClr val="2F4F4F"/>
    </a:solidFill>
  </c:sp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889938" cy="496332"/>
          </a:xfrm>
          <a:prstGeom prst="rect">
            <a:avLst/>
          </a:prstGeom>
        </p:spPr>
        <p:txBody>
          <a:bodyPr vert="horz" lIns="91424" tIns="45712" rIns="91424" bIns="45712" rtlCol="0"/>
          <a:lstStyle>
            <a:lvl1pPr algn="l">
              <a:defRPr sz="1200"/>
            </a:lvl1pPr>
          </a:lstStyle>
          <a:p>
            <a:endParaRPr lang="en-US" dirty="0"/>
          </a:p>
        </p:txBody>
      </p:sp>
      <p:sp>
        <p:nvSpPr>
          <p:cNvPr id="3" name="Date Placeholder 2"/>
          <p:cNvSpPr>
            <a:spLocks noGrp="1"/>
          </p:cNvSpPr>
          <p:nvPr>
            <p:ph type="dt" sz="quarter" idx="1"/>
          </p:nvPr>
        </p:nvSpPr>
        <p:spPr>
          <a:xfrm>
            <a:off x="3777607" y="2"/>
            <a:ext cx="2889938" cy="496332"/>
          </a:xfrm>
          <a:prstGeom prst="rect">
            <a:avLst/>
          </a:prstGeom>
        </p:spPr>
        <p:txBody>
          <a:bodyPr vert="horz" lIns="91424" tIns="45712" rIns="91424" bIns="45712" rtlCol="0"/>
          <a:lstStyle>
            <a:lvl1pPr algn="r">
              <a:defRPr sz="1200"/>
            </a:lvl1pPr>
          </a:lstStyle>
          <a:p>
            <a:fld id="{27EEDBAA-8E17-4043-8C03-B8FA28EFA8AF}" type="datetimeFigureOut">
              <a:rPr lang="en-US" smtClean="0"/>
              <a:pPr/>
              <a:t>3/10/2015</a:t>
            </a:fld>
            <a:endParaRPr lang="en-US" dirty="0"/>
          </a:p>
        </p:txBody>
      </p:sp>
      <p:sp>
        <p:nvSpPr>
          <p:cNvPr id="4" name="Footer Placeholder 3"/>
          <p:cNvSpPr>
            <a:spLocks noGrp="1"/>
          </p:cNvSpPr>
          <p:nvPr>
            <p:ph type="ftr" sz="quarter" idx="2"/>
          </p:nvPr>
        </p:nvSpPr>
        <p:spPr>
          <a:xfrm>
            <a:off x="0" y="9428585"/>
            <a:ext cx="2889938" cy="496332"/>
          </a:xfrm>
          <a:prstGeom prst="rect">
            <a:avLst/>
          </a:prstGeom>
        </p:spPr>
        <p:txBody>
          <a:bodyPr vert="horz" lIns="91424" tIns="45712" rIns="91424" bIns="45712" rtlCol="0" anchor="b"/>
          <a:lstStyle>
            <a:lvl1pPr algn="l">
              <a:defRPr sz="1200"/>
            </a:lvl1pPr>
          </a:lstStyle>
          <a:p>
            <a:endParaRPr lang="en-US" dirty="0"/>
          </a:p>
        </p:txBody>
      </p:sp>
      <p:sp>
        <p:nvSpPr>
          <p:cNvPr id="5" name="Slide Number Placeholder 4"/>
          <p:cNvSpPr>
            <a:spLocks noGrp="1"/>
          </p:cNvSpPr>
          <p:nvPr>
            <p:ph type="sldNum" sz="quarter" idx="3"/>
          </p:nvPr>
        </p:nvSpPr>
        <p:spPr>
          <a:xfrm>
            <a:off x="3777607" y="9428585"/>
            <a:ext cx="2889938" cy="496332"/>
          </a:xfrm>
          <a:prstGeom prst="rect">
            <a:avLst/>
          </a:prstGeom>
        </p:spPr>
        <p:txBody>
          <a:bodyPr vert="horz" lIns="91424" tIns="45712" rIns="91424" bIns="45712" rtlCol="0" anchor="b"/>
          <a:lstStyle>
            <a:lvl1pPr algn="r">
              <a:defRPr sz="1200"/>
            </a:lvl1pPr>
          </a:lstStyle>
          <a:p>
            <a:fld id="{3978B8D5-9CA1-4BCE-9A4A-61929E15BD7A}"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889938" cy="496332"/>
          </a:xfrm>
          <a:prstGeom prst="rect">
            <a:avLst/>
          </a:prstGeom>
        </p:spPr>
        <p:txBody>
          <a:bodyPr vert="horz" lIns="91424" tIns="45712" rIns="91424" bIns="45712" rtlCol="0"/>
          <a:lstStyle>
            <a:lvl1pPr algn="l">
              <a:defRPr sz="1200"/>
            </a:lvl1pPr>
          </a:lstStyle>
          <a:p>
            <a:endParaRPr lang="en-US"/>
          </a:p>
        </p:txBody>
      </p:sp>
      <p:sp>
        <p:nvSpPr>
          <p:cNvPr id="3" name="Date Placeholder 2"/>
          <p:cNvSpPr>
            <a:spLocks noGrp="1"/>
          </p:cNvSpPr>
          <p:nvPr>
            <p:ph type="dt" idx="1"/>
          </p:nvPr>
        </p:nvSpPr>
        <p:spPr>
          <a:xfrm>
            <a:off x="3777607" y="2"/>
            <a:ext cx="2889938" cy="496332"/>
          </a:xfrm>
          <a:prstGeom prst="rect">
            <a:avLst/>
          </a:prstGeom>
        </p:spPr>
        <p:txBody>
          <a:bodyPr vert="horz" lIns="91424" tIns="45712" rIns="91424" bIns="45712" rtlCol="0"/>
          <a:lstStyle>
            <a:lvl1pPr algn="r">
              <a:defRPr sz="1200"/>
            </a:lvl1pPr>
          </a:lstStyle>
          <a:p>
            <a:fld id="{2D4845F9-A2BC-4DAE-A949-F4E898BFF1F0}" type="datetimeFigureOut">
              <a:rPr lang="en-US" smtClean="0"/>
              <a:pPr/>
              <a:t>3/10/2015</a:t>
            </a:fld>
            <a:endParaRPr lang="en-US"/>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24" tIns="45712" rIns="91424" bIns="45712" rtlCol="0" anchor="ctr"/>
          <a:lstStyle/>
          <a:p>
            <a:endParaRPr lang="en-US"/>
          </a:p>
        </p:txBody>
      </p:sp>
      <p:sp>
        <p:nvSpPr>
          <p:cNvPr id="5" name="Notes Placeholder 4"/>
          <p:cNvSpPr>
            <a:spLocks noGrp="1"/>
          </p:cNvSpPr>
          <p:nvPr>
            <p:ph type="body" sz="quarter" idx="3"/>
          </p:nvPr>
        </p:nvSpPr>
        <p:spPr>
          <a:xfrm>
            <a:off x="666909" y="4715155"/>
            <a:ext cx="5335270" cy="4466987"/>
          </a:xfrm>
          <a:prstGeom prst="rect">
            <a:avLst/>
          </a:prstGeom>
        </p:spPr>
        <p:txBody>
          <a:bodyPr vert="horz" lIns="91424" tIns="45712" rIns="91424" bIns="4571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5"/>
            <a:ext cx="2889938" cy="496332"/>
          </a:xfrm>
          <a:prstGeom prst="rect">
            <a:avLst/>
          </a:prstGeom>
        </p:spPr>
        <p:txBody>
          <a:bodyPr vert="horz" lIns="91424" tIns="45712" rIns="91424" bIns="45712"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428585"/>
            <a:ext cx="2889938" cy="496332"/>
          </a:xfrm>
          <a:prstGeom prst="rect">
            <a:avLst/>
          </a:prstGeom>
        </p:spPr>
        <p:txBody>
          <a:bodyPr vert="horz" lIns="91424" tIns="45712" rIns="91424" bIns="45712" rtlCol="0" anchor="b"/>
          <a:lstStyle>
            <a:lvl1pPr algn="r">
              <a:defRPr sz="1200"/>
            </a:lvl1pPr>
          </a:lstStyle>
          <a:p>
            <a:fld id="{85B80024-12C7-4D1E-8984-1B82CC237FC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noProof="0" dirty="0" smtClean="0"/>
              <a:t>Evaluate</a:t>
            </a:r>
            <a:r>
              <a:rPr lang="en-US" baseline="0" noProof="0" dirty="0" smtClean="0"/>
              <a:t> the feasibility of these schedules</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41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nl-BE" noProof="0" dirty="0" smtClean="0"/>
              <a:t>Brainstorm: at black/</a:t>
            </a:r>
            <a:r>
              <a:rPr lang="nl-BE" noProof="0" dirty="0" err="1" smtClean="0"/>
              <a:t>white-board</a:t>
            </a:r>
            <a:endParaRPr lang="nl-BE" noProof="0" dirty="0" smtClean="0"/>
          </a:p>
          <a:p>
            <a:r>
              <a:rPr lang="nl-BE" noProof="0" dirty="0" smtClean="0"/>
              <a:t>Project</a:t>
            </a:r>
            <a:r>
              <a:rPr lang="nl-BE" baseline="0" noProof="0" dirty="0" smtClean="0"/>
              <a:t> </a:t>
            </a:r>
            <a:r>
              <a:rPr lang="nl-BE" baseline="0" noProof="0" dirty="0" err="1" smtClean="0"/>
              <a:t>documentation</a:t>
            </a:r>
            <a:r>
              <a:rPr lang="nl-BE" baseline="0" noProof="0" dirty="0" smtClean="0"/>
              <a:t> -&gt; have a look at the project plan</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166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noProof="0" dirty="0" smtClean="0"/>
              <a:t>Evaluate</a:t>
            </a:r>
            <a:r>
              <a:rPr lang="en-US" baseline="0" noProof="0" dirty="0" smtClean="0"/>
              <a:t> the feasibility of these schedules</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42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noProof="0" dirty="0" smtClean="0"/>
              <a:t>Evaluate</a:t>
            </a:r>
            <a:r>
              <a:rPr lang="en-US" baseline="0" noProof="0" dirty="0" smtClean="0"/>
              <a:t> the feasibility of these schedules</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43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noProof="0" dirty="0" smtClean="0"/>
              <a:t>Evaluate</a:t>
            </a:r>
            <a:r>
              <a:rPr lang="en-US" baseline="0" noProof="0" dirty="0" smtClean="0"/>
              <a:t> the feasibility of these schedules</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44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noProof="0" dirty="0" smtClean="0"/>
              <a:t>Evaluate</a:t>
            </a:r>
            <a:r>
              <a:rPr lang="en-US" baseline="0" noProof="0" dirty="0" smtClean="0"/>
              <a:t> the feasibility of these schedules</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45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noProof="0" dirty="0" smtClean="0"/>
              <a:t>Evaluate</a:t>
            </a:r>
            <a:r>
              <a:rPr lang="en-US" baseline="0" noProof="0" dirty="0" smtClean="0"/>
              <a:t> the feasibility of these schedules</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46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noProof="0" dirty="0" smtClean="0"/>
              <a:t>Evaluate</a:t>
            </a:r>
            <a:r>
              <a:rPr lang="en-US" baseline="0" noProof="0" dirty="0" smtClean="0"/>
              <a:t> the feasibility of these schedules</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47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noProof="0" dirty="0" smtClean="0"/>
              <a:t>Evaluate</a:t>
            </a:r>
            <a:r>
              <a:rPr lang="en-US" baseline="0" noProof="0" dirty="0" smtClean="0"/>
              <a:t> the feasibility of these schedules</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48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nl-BE" noProof="0" dirty="0" smtClean="0"/>
              <a:t>Brainstorm: at black/</a:t>
            </a:r>
            <a:r>
              <a:rPr lang="nl-BE" noProof="0" dirty="0" err="1" smtClean="0"/>
              <a:t>white-board</a:t>
            </a:r>
            <a:endParaRPr lang="nl-BE" noProof="0" dirty="0" smtClean="0"/>
          </a:p>
          <a:p>
            <a:r>
              <a:rPr lang="nl-BE" noProof="0" dirty="0" smtClean="0"/>
              <a:t>Project</a:t>
            </a:r>
            <a:r>
              <a:rPr lang="nl-BE" baseline="0" noProof="0" dirty="0" smtClean="0"/>
              <a:t> </a:t>
            </a:r>
            <a:r>
              <a:rPr lang="nl-BE" baseline="0" noProof="0" dirty="0" err="1" smtClean="0"/>
              <a:t>documentation</a:t>
            </a:r>
            <a:r>
              <a:rPr lang="nl-BE" baseline="0" noProof="0" dirty="0" smtClean="0"/>
              <a:t> -&gt; have a look at the project plan</a:t>
            </a:r>
            <a:endParaRPr lang="en-US" noProof="0" dirty="0"/>
          </a:p>
        </p:txBody>
      </p:sp>
      <p:sp>
        <p:nvSpPr>
          <p:cNvPr id="4" name="Slide Number Placeholder 3"/>
          <p:cNvSpPr>
            <a:spLocks noGrp="1"/>
          </p:cNvSpPr>
          <p:nvPr>
            <p:ph type="sldNum" sz="quarter" idx="10"/>
          </p:nvPr>
        </p:nvSpPr>
        <p:spPr/>
        <p:txBody>
          <a:bodyPr/>
          <a:lstStyle/>
          <a:p>
            <a:fld id="{85B80024-12C7-4D1E-8984-1B82CC237FC3}" type="slidenum">
              <a:rPr lang="en-US" smtClean="0"/>
              <a:pPr/>
              <a:t>165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2F4F4F"/>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1196975"/>
            <a:ext cx="9144000" cy="1008063"/>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en-US" dirty="0"/>
          </a:p>
        </p:txBody>
      </p:sp>
      <p:sp>
        <p:nvSpPr>
          <p:cNvPr id="6147" name="Rectangle 3"/>
          <p:cNvSpPr>
            <a:spLocks noGrp="1" noChangeArrowheads="1"/>
          </p:cNvSpPr>
          <p:nvPr>
            <p:ph type="ctrTitle"/>
          </p:nvPr>
        </p:nvSpPr>
        <p:spPr>
          <a:xfrm>
            <a:off x="900113" y="2781300"/>
            <a:ext cx="7772400" cy="1470025"/>
          </a:xfrm>
        </p:spPr>
        <p:txBody>
          <a:bodyPr/>
          <a:lstStyle>
            <a:lvl1pPr algn="ctr">
              <a:defRPr>
                <a:solidFill>
                  <a:schemeClr val="bg1"/>
                </a:solidFill>
              </a:defRPr>
            </a:lvl1pPr>
          </a:lstStyle>
          <a:p>
            <a:r>
              <a:rPr lang="en-US" smtClean="0"/>
              <a:t>Click to edit Master title style</a:t>
            </a:r>
            <a:endParaRPr lang="en-US"/>
          </a:p>
        </p:txBody>
      </p:sp>
      <p:sp>
        <p:nvSpPr>
          <p:cNvPr id="6148" name="Rectangle 4"/>
          <p:cNvSpPr>
            <a:spLocks noGrp="1" noChangeArrowheads="1"/>
          </p:cNvSpPr>
          <p:nvPr>
            <p:ph type="dt" sz="half" idx="2"/>
          </p:nvPr>
        </p:nvSpPr>
        <p:spPr/>
        <p:txBody>
          <a:bodyPr/>
          <a:lstStyle>
            <a:lvl1pPr>
              <a:defRPr/>
            </a:lvl1pPr>
          </a:lstStyle>
          <a:p>
            <a:fld id="{676FBB81-86CE-45CF-9C6A-0AE543B0B46A}" type="datetime1">
              <a:rPr lang="en-US" smtClean="0"/>
              <a:pPr/>
              <a:t>3/10/2015</a:t>
            </a:fld>
            <a:endParaRPr lang="en-US"/>
          </a:p>
        </p:txBody>
      </p:sp>
      <p:sp>
        <p:nvSpPr>
          <p:cNvPr id="6149" name="Rectangle 5"/>
          <p:cNvSpPr>
            <a:spLocks noGrp="1" noChangeArrowheads="1"/>
          </p:cNvSpPr>
          <p:nvPr>
            <p:ph type="ftr" sz="quarter" idx="3"/>
          </p:nvPr>
        </p:nvSpPr>
        <p:spPr/>
        <p:txBody>
          <a:bodyPr/>
          <a:lstStyle>
            <a:lvl1pPr>
              <a:defRPr/>
            </a:lvl1pPr>
          </a:lstStyle>
          <a:p>
            <a:endParaRPr lang="en-US"/>
          </a:p>
        </p:txBody>
      </p:sp>
      <p:sp>
        <p:nvSpPr>
          <p:cNvPr id="6150" name="Rectangle 6"/>
          <p:cNvSpPr>
            <a:spLocks noGrp="1" noChangeArrowheads="1"/>
          </p:cNvSpPr>
          <p:nvPr>
            <p:ph type="sldNum" sz="quarter" idx="4"/>
          </p:nvPr>
        </p:nvSpPr>
        <p:spPr/>
        <p:txBody>
          <a:bodyPr/>
          <a:lstStyle>
            <a:lvl1pPr>
              <a:defRPr/>
            </a:lvl1pPr>
          </a:lstStyle>
          <a:p>
            <a:fld id="{7E1A4D99-914F-4AAE-96A7-D23BCF6CD253}" type="slidenum">
              <a:rPr lang="en-US" smtClean="0"/>
              <a:pPr/>
              <a:t>‹#›</a:t>
            </a:fld>
            <a:endParaRPr lang="en-US"/>
          </a:p>
        </p:txBody>
      </p:sp>
      <p:sp>
        <p:nvSpPr>
          <p:cNvPr id="6152" name="Line 8"/>
          <p:cNvSpPr>
            <a:spLocks noChangeShapeType="1"/>
          </p:cNvSpPr>
          <p:nvPr/>
        </p:nvSpPr>
        <p:spPr bwMode="auto">
          <a:xfrm>
            <a:off x="0" y="1196975"/>
            <a:ext cx="9144000" cy="0"/>
          </a:xfrm>
          <a:prstGeom prst="line">
            <a:avLst/>
          </a:prstGeom>
          <a:noFill/>
          <a:ln w="28575">
            <a:solidFill>
              <a:srgbClr val="3C3C3C"/>
            </a:solidFill>
            <a:round/>
            <a:headEnd/>
            <a:tailEnd/>
          </a:ln>
          <a:effectLst/>
        </p:spPr>
        <p:txBody>
          <a:bodyPr/>
          <a:lstStyle/>
          <a:p>
            <a:endParaRPr lang="en-US" dirty="0"/>
          </a:p>
        </p:txBody>
      </p:sp>
      <p:sp>
        <p:nvSpPr>
          <p:cNvPr id="6153" name="Line 9"/>
          <p:cNvSpPr>
            <a:spLocks noChangeShapeType="1"/>
          </p:cNvSpPr>
          <p:nvPr/>
        </p:nvSpPr>
        <p:spPr bwMode="auto">
          <a:xfrm>
            <a:off x="0" y="2205038"/>
            <a:ext cx="9144000" cy="0"/>
          </a:xfrm>
          <a:prstGeom prst="line">
            <a:avLst/>
          </a:prstGeom>
          <a:noFill/>
          <a:ln w="28575">
            <a:solidFill>
              <a:srgbClr val="3C3C3C"/>
            </a:solidFill>
            <a:round/>
            <a:headEnd/>
            <a:tailEnd/>
          </a:ln>
          <a:effectLst/>
        </p:spPr>
        <p:txBody>
          <a:bodyPr/>
          <a:lstStyle/>
          <a:p>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1EEB3C4-23FF-4019-AD25-7D569FA1CCBB}" type="datetime1">
              <a:rPr lang="en-US" smtClean="0"/>
              <a:pPr/>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1A4D99-914F-4AAE-96A7-D23BCF6CD25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1_Picture">
    <p:spTree>
      <p:nvGrpSpPr>
        <p:cNvPr id="1" name=""/>
        <p:cNvGrpSpPr/>
        <p:nvPr/>
      </p:nvGrpSpPr>
      <p:grpSpPr>
        <a:xfrm>
          <a:off x="0" y="0"/>
          <a:ext cx="0" cy="0"/>
          <a:chOff x="0" y="0"/>
          <a:chExt cx="0" cy="0"/>
        </a:xfrm>
      </p:grpSpPr>
      <p:sp>
        <p:nvSpPr>
          <p:cNvPr id="10" name="Rectangle 9"/>
          <p:cNvSpPr/>
          <p:nvPr/>
        </p:nvSpPr>
        <p:spPr>
          <a:xfrm>
            <a:off x="0" y="214290"/>
            <a:ext cx="9144000" cy="857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solidFill>
          <a:srgbClr val="2F4F4F"/>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2852738"/>
            <a:ext cx="9144000" cy="100806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en-US" dirty="0"/>
          </a:p>
        </p:txBody>
      </p:sp>
      <p:sp>
        <p:nvSpPr>
          <p:cNvPr id="26627" name="Rectangle 3"/>
          <p:cNvSpPr>
            <a:spLocks noGrp="1" noChangeArrowheads="1"/>
          </p:cNvSpPr>
          <p:nvPr>
            <p:ph type="ctrTitle"/>
          </p:nvPr>
        </p:nvSpPr>
        <p:spPr>
          <a:xfrm>
            <a:off x="900113" y="2852738"/>
            <a:ext cx="7772400" cy="1008062"/>
          </a:xfrm>
        </p:spPr>
        <p:txBody>
          <a:bodyPr/>
          <a:lstStyle>
            <a:lvl1pPr algn="ctr">
              <a:defRPr>
                <a:solidFill>
                  <a:schemeClr val="tx1"/>
                </a:solidFill>
              </a:defRPr>
            </a:lvl1pPr>
          </a:lstStyle>
          <a:p>
            <a:r>
              <a:rPr lang="en-US" smtClean="0"/>
              <a:t>Click to edit Master title style</a:t>
            </a:r>
            <a:endParaRPr lang="en-US" dirty="0"/>
          </a:p>
        </p:txBody>
      </p:sp>
      <p:sp>
        <p:nvSpPr>
          <p:cNvPr id="26632" name="Line 8"/>
          <p:cNvSpPr>
            <a:spLocks noChangeShapeType="1"/>
          </p:cNvSpPr>
          <p:nvPr/>
        </p:nvSpPr>
        <p:spPr bwMode="auto">
          <a:xfrm>
            <a:off x="0" y="2852738"/>
            <a:ext cx="9144000" cy="0"/>
          </a:xfrm>
          <a:prstGeom prst="line">
            <a:avLst/>
          </a:prstGeom>
          <a:noFill/>
          <a:ln w="28575">
            <a:solidFill>
              <a:srgbClr val="3C3C3C"/>
            </a:solidFill>
            <a:round/>
            <a:headEnd/>
            <a:tailEnd/>
          </a:ln>
          <a:effectLst/>
        </p:spPr>
        <p:txBody>
          <a:bodyPr/>
          <a:lstStyle/>
          <a:p>
            <a:endParaRPr lang="en-US" dirty="0"/>
          </a:p>
        </p:txBody>
      </p:sp>
      <p:sp>
        <p:nvSpPr>
          <p:cNvPr id="26633" name="Line 9"/>
          <p:cNvSpPr>
            <a:spLocks noChangeShapeType="1"/>
          </p:cNvSpPr>
          <p:nvPr/>
        </p:nvSpPr>
        <p:spPr bwMode="auto">
          <a:xfrm>
            <a:off x="0" y="3860800"/>
            <a:ext cx="9144000" cy="0"/>
          </a:xfrm>
          <a:prstGeom prst="line">
            <a:avLst/>
          </a:prstGeom>
          <a:noFill/>
          <a:ln w="28575">
            <a:solidFill>
              <a:srgbClr val="3C3C3C"/>
            </a:solidFill>
            <a:round/>
            <a:headEnd/>
            <a:tailEnd/>
          </a:ln>
          <a:effectLst/>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Picture">
    <p:spTree>
      <p:nvGrpSpPr>
        <p:cNvPr id="1" name=""/>
        <p:cNvGrpSpPr/>
        <p:nvPr/>
      </p:nvGrpSpPr>
      <p:grpSpPr>
        <a:xfrm>
          <a:off x="0" y="0"/>
          <a:ext cx="0" cy="0"/>
          <a:chOff x="0" y="0"/>
          <a:chExt cx="0" cy="0"/>
        </a:xfrm>
      </p:grpSpPr>
      <p:sp>
        <p:nvSpPr>
          <p:cNvPr id="10" name="Rectangle 9"/>
          <p:cNvSpPr/>
          <p:nvPr/>
        </p:nvSpPr>
        <p:spPr>
          <a:xfrm>
            <a:off x="0" y="214290"/>
            <a:ext cx="9144000" cy="857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Line 9"/>
          <p:cNvSpPr>
            <a:spLocks noChangeShapeType="1"/>
          </p:cNvSpPr>
          <p:nvPr/>
        </p:nvSpPr>
        <p:spPr bwMode="auto">
          <a:xfrm>
            <a:off x="0" y="1071546"/>
            <a:ext cx="9363397" cy="0"/>
          </a:xfrm>
          <a:prstGeom prst="line">
            <a:avLst/>
          </a:prstGeom>
          <a:ln>
            <a:headEnd/>
            <a:tailEnd/>
          </a:ln>
        </p:spPr>
        <p:style>
          <a:lnRef idx="1">
            <a:schemeClr val="accent5"/>
          </a:lnRef>
          <a:fillRef idx="0">
            <a:schemeClr val="accent5"/>
          </a:fillRef>
          <a:effectRef idx="0">
            <a:schemeClr val="accent5"/>
          </a:effectRef>
          <a:fontRef idx="minor">
            <a:schemeClr val="tx1"/>
          </a:fontRef>
        </p:style>
        <p:txBody>
          <a:bodyPr/>
          <a:lstStyle/>
          <a:p>
            <a:endParaRPr lang="en-US" dirty="0"/>
          </a:p>
        </p:txBody>
      </p:sp>
      <p:sp>
        <p:nvSpPr>
          <p:cNvPr id="9" name="Line 9"/>
          <p:cNvSpPr>
            <a:spLocks noChangeShapeType="1"/>
          </p:cNvSpPr>
          <p:nvPr/>
        </p:nvSpPr>
        <p:spPr bwMode="auto">
          <a:xfrm>
            <a:off x="-219397" y="214290"/>
            <a:ext cx="9363397" cy="0"/>
          </a:xfrm>
          <a:prstGeom prst="line">
            <a:avLst/>
          </a:prstGeom>
          <a:ln>
            <a:headEnd/>
            <a:tailEnd/>
          </a:ln>
        </p:spPr>
        <p:style>
          <a:lnRef idx="1">
            <a:schemeClr val="accent5"/>
          </a:lnRef>
          <a:fillRef idx="0">
            <a:schemeClr val="accent5"/>
          </a:fillRef>
          <a:effectRef idx="0">
            <a:schemeClr val="accent5"/>
          </a:effectRef>
          <a:fontRef idx="minor">
            <a:schemeClr val="tx1"/>
          </a:fontRef>
        </p:style>
        <p:txBody>
          <a:bodyPr/>
          <a:lstStyle/>
          <a:p>
            <a:endParaRPr lang="en-US" dirty="0"/>
          </a:p>
        </p:txBody>
      </p:sp>
      <p:sp>
        <p:nvSpPr>
          <p:cNvPr id="11" name="Title 1"/>
          <p:cNvSpPr>
            <a:spLocks noGrp="1"/>
          </p:cNvSpPr>
          <p:nvPr>
            <p:ph type="title"/>
          </p:nvPr>
        </p:nvSpPr>
        <p:spPr>
          <a:xfrm>
            <a:off x="457200" y="188913"/>
            <a:ext cx="5770563" cy="863600"/>
          </a:xfrm>
        </p:spPr>
        <p:txBody>
          <a:bodyPr/>
          <a:lstStyle/>
          <a:p>
            <a:r>
              <a:rPr lang="en-US" smtClean="0"/>
              <a:t>Click to edit Master title style</a:t>
            </a:r>
            <a:endParaRPr lang="en-US" dirty="0"/>
          </a:p>
        </p:txBody>
      </p:sp>
      <p:pic>
        <p:nvPicPr>
          <p:cNvPr id="12" name="Picture 11" descr="IESEG_WHITE.png"/>
          <p:cNvPicPr>
            <a:picLocks noChangeAspect="1"/>
          </p:cNvPicPr>
          <p:nvPr userDrawn="1"/>
        </p:nvPicPr>
        <p:blipFill>
          <a:blip r:embed="rId2"/>
          <a:stretch>
            <a:fillRect/>
          </a:stretch>
        </p:blipFill>
        <p:spPr>
          <a:xfrm>
            <a:off x="7000900" y="231864"/>
            <a:ext cx="2000256" cy="83343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AC92FB0-A325-46B1-B777-60802563915A}" type="datetime1">
              <a:rPr lang="en-US" smtClean="0"/>
              <a:pPr/>
              <a:t>3/10/2015</a:t>
            </a:fld>
            <a:endParaRPr lang="en-US"/>
          </a:p>
        </p:txBody>
      </p:sp>
      <p:sp>
        <p:nvSpPr>
          <p:cNvPr id="8" name="Slide Number Placeholder 7"/>
          <p:cNvSpPr>
            <a:spLocks noGrp="1"/>
          </p:cNvSpPr>
          <p:nvPr>
            <p:ph type="sldNum" sz="quarter" idx="11"/>
          </p:nvPr>
        </p:nvSpPr>
        <p:spPr/>
        <p:txBody>
          <a:bodyPr/>
          <a:lstStyle/>
          <a:p>
            <a:fld id="{7E1A4D99-914F-4AAE-96A7-D23BCF6CD253}"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
        <p:nvSpPr>
          <p:cNvPr id="11" name="Title 10"/>
          <p:cNvSpPr>
            <a:spLocks noGrp="1"/>
          </p:cNvSpPr>
          <p:nvPr>
            <p:ph type="title"/>
          </p:nvPr>
        </p:nvSpPr>
        <p:spPr/>
        <p:txBody>
          <a:bodyPr/>
          <a:lstStyle/>
          <a:p>
            <a:r>
              <a:rPr lang="en-US" smtClean="0"/>
              <a:t>Click to edit Master title style</a:t>
            </a:r>
            <a:endParaRPr lang="nl-BE"/>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196975"/>
            <a:ext cx="3997325"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9475" y="1196975"/>
            <a:ext cx="3997325"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9F1F9F12-D129-4F27-8A84-C0A4A334387A}" type="datetime1">
              <a:rPr lang="en-US" smtClean="0"/>
              <a:pPr/>
              <a:t>3/10/2015</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E1A4D99-914F-4AAE-96A7-D23BCF6CD25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EF1224AF-1F0F-4922-9C39-17A65EFAFD70}" type="datetime1">
              <a:rPr lang="en-US" smtClean="0"/>
              <a:pPr/>
              <a:t>3/10/2015</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E1A4D99-914F-4AAE-96A7-D23BCF6CD25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2F58F4F-A260-41D3-B1DE-9243D67434AB}" type="datetime1">
              <a:rPr lang="en-US" smtClean="0"/>
              <a:pPr/>
              <a:t>3/10/2015</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E1A4D99-914F-4AAE-96A7-D23BCF6CD25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E40CC17-93CB-4236-A383-39499559D0E3}" type="datetime1">
              <a:rPr lang="en-US" smtClean="0"/>
              <a:pPr/>
              <a:t>3/10/2015</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E1A4D99-914F-4AAE-96A7-D23BCF6CD25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A14B2371-D444-4FCB-A222-0A2FAF9CD073}" type="datetime1">
              <a:rPr lang="en-US" smtClean="0"/>
              <a:pPr/>
              <a:t>3/10/2015</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E1A4D99-914F-4AAE-96A7-D23BCF6CD25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Line 9"/>
          <p:cNvSpPr>
            <a:spLocks noChangeShapeType="1"/>
          </p:cNvSpPr>
          <p:nvPr/>
        </p:nvSpPr>
        <p:spPr bwMode="auto">
          <a:xfrm>
            <a:off x="468000" y="197356"/>
            <a:ext cx="8676000" cy="0"/>
          </a:xfrm>
          <a:prstGeom prst="line">
            <a:avLst/>
          </a:prstGeom>
          <a:ln>
            <a:headEnd/>
            <a:tailEnd/>
          </a:ln>
        </p:spPr>
        <p:style>
          <a:lnRef idx="1">
            <a:schemeClr val="dk1"/>
          </a:lnRef>
          <a:fillRef idx="0">
            <a:schemeClr val="dk1"/>
          </a:fillRef>
          <a:effectRef idx="0">
            <a:schemeClr val="dk1"/>
          </a:effectRef>
          <a:fontRef idx="minor">
            <a:schemeClr val="tx1"/>
          </a:fontRef>
        </p:style>
        <p:txBody>
          <a:bodyPr/>
          <a:lstStyle/>
          <a:p>
            <a:endParaRPr lang="en-US" dirty="0"/>
          </a:p>
        </p:txBody>
      </p:sp>
      <p:sp>
        <p:nvSpPr>
          <p:cNvPr id="5129" name="Line 9"/>
          <p:cNvSpPr>
            <a:spLocks noChangeShapeType="1"/>
          </p:cNvSpPr>
          <p:nvPr/>
        </p:nvSpPr>
        <p:spPr bwMode="auto">
          <a:xfrm>
            <a:off x="468000" y="1077914"/>
            <a:ext cx="8676000" cy="0"/>
          </a:xfrm>
          <a:prstGeom prst="line">
            <a:avLst/>
          </a:prstGeom>
          <a:ln>
            <a:headEnd/>
            <a:tailEnd/>
          </a:ln>
        </p:spPr>
        <p:style>
          <a:lnRef idx="1">
            <a:schemeClr val="dk1"/>
          </a:lnRef>
          <a:fillRef idx="0">
            <a:schemeClr val="dk1"/>
          </a:fillRef>
          <a:effectRef idx="0">
            <a:schemeClr val="dk1"/>
          </a:effectRef>
          <a:fontRef idx="minor">
            <a:schemeClr val="tx1"/>
          </a:fontRef>
        </p:style>
        <p:txBody>
          <a:bodyPr/>
          <a:lstStyle/>
          <a:p>
            <a:endParaRPr lang="en-US" dirty="0"/>
          </a:p>
        </p:txBody>
      </p:sp>
      <p:sp>
        <p:nvSpPr>
          <p:cNvPr id="14" name="Rectangle 2"/>
          <p:cNvSpPr>
            <a:spLocks noChangeAspect="1" noChangeArrowheads="1"/>
          </p:cNvSpPr>
          <p:nvPr userDrawn="1"/>
        </p:nvSpPr>
        <p:spPr bwMode="auto">
          <a:xfrm flipH="1">
            <a:off x="0" y="0"/>
            <a:ext cx="637200" cy="6858000"/>
          </a:xfrm>
          <a:prstGeom prst="rect">
            <a:avLst/>
          </a:prstGeom>
          <a:gradFill rotWithShape="0">
            <a:gsLst>
              <a:gs pos="0">
                <a:srgbClr val="5A9696"/>
              </a:gs>
              <a:gs pos="100000">
                <a:srgbClr val="A4C8C8"/>
              </a:gs>
            </a:gsLst>
            <a:lin ang="5400000" scaled="1"/>
          </a:gradFill>
          <a:ln w="9525">
            <a:noFill/>
            <a:miter lim="800000"/>
            <a:headEnd/>
            <a:tailEnd/>
          </a:ln>
          <a:effectLst/>
        </p:spPr>
        <p:txBody>
          <a:bodyPr/>
          <a:lstStyle/>
          <a:p>
            <a:endParaRPr lang="en-US" dirty="0"/>
          </a:p>
        </p:txBody>
      </p:sp>
      <p:sp>
        <p:nvSpPr>
          <p:cNvPr id="5123" name="Rectangle 3"/>
          <p:cNvSpPr>
            <a:spLocks noGrp="1" noChangeArrowheads="1"/>
          </p:cNvSpPr>
          <p:nvPr>
            <p:ph type="title"/>
          </p:nvPr>
        </p:nvSpPr>
        <p:spPr bwMode="auto">
          <a:xfrm>
            <a:off x="771556" y="205847"/>
            <a:ext cx="7556513" cy="863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Cliquez pour modifier</a:t>
            </a:r>
          </a:p>
        </p:txBody>
      </p:sp>
      <p:sp>
        <p:nvSpPr>
          <p:cNvPr id="5124" name="Rectangle 4"/>
          <p:cNvSpPr>
            <a:spLocks noGrp="1" noChangeArrowheads="1"/>
          </p:cNvSpPr>
          <p:nvPr>
            <p:ph type="body" idx="1"/>
          </p:nvPr>
        </p:nvSpPr>
        <p:spPr bwMode="auto">
          <a:xfrm>
            <a:off x="771556" y="1196975"/>
            <a:ext cx="8147050" cy="4929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Cliquez pour modifier les styles du </a:t>
            </a:r>
            <a:r>
              <a:rPr lang="en-US" dirty="0" err="1" smtClean="0"/>
              <a:t>texte</a:t>
            </a:r>
            <a:r>
              <a:rPr lang="en-US" dirty="0" smtClean="0"/>
              <a:t> du masque</a:t>
            </a:r>
          </a:p>
          <a:p>
            <a:pPr lvl="1"/>
            <a:r>
              <a:rPr lang="en-US" dirty="0" smtClean="0"/>
              <a:t>Deuxième </a:t>
            </a:r>
            <a:r>
              <a:rPr lang="en-US" dirty="0" err="1" smtClean="0"/>
              <a:t>niveau</a:t>
            </a:r>
            <a:endParaRPr lang="en-US" dirty="0" smtClean="0"/>
          </a:p>
          <a:p>
            <a:pPr lvl="2"/>
            <a:r>
              <a:rPr lang="en-US" dirty="0" err="1" smtClean="0"/>
              <a:t>Troisième</a:t>
            </a:r>
            <a:r>
              <a:rPr lang="en-US" dirty="0" smtClean="0"/>
              <a:t> </a:t>
            </a:r>
            <a:r>
              <a:rPr lang="en-US" dirty="0" err="1" smtClean="0"/>
              <a:t>niveau</a:t>
            </a:r>
            <a:endParaRPr lang="en-US" dirty="0" smtClean="0"/>
          </a:p>
          <a:p>
            <a:pPr lvl="3"/>
            <a:r>
              <a:rPr lang="en-US" dirty="0" err="1" smtClean="0"/>
              <a:t>Quatrième</a:t>
            </a:r>
            <a:r>
              <a:rPr lang="en-US" dirty="0" smtClean="0"/>
              <a:t> </a:t>
            </a:r>
            <a:r>
              <a:rPr lang="en-US" dirty="0" err="1" smtClean="0"/>
              <a:t>niveau</a:t>
            </a:r>
            <a:endParaRPr lang="en-US" dirty="0" smtClean="0"/>
          </a:p>
          <a:p>
            <a:pPr lvl="4"/>
            <a:r>
              <a:rPr lang="en-US" dirty="0" err="1" smtClean="0"/>
              <a:t>Cinquième</a:t>
            </a:r>
            <a:r>
              <a:rPr lang="en-US" dirty="0" smtClean="0"/>
              <a:t> </a:t>
            </a:r>
            <a:r>
              <a:rPr lang="en-US" dirty="0" err="1" smtClean="0"/>
              <a:t>niveau</a:t>
            </a:r>
            <a:endParaRPr lang="en-US" dirty="0" smtClean="0"/>
          </a:p>
        </p:txBody>
      </p:sp>
      <p:sp>
        <p:nvSpPr>
          <p:cNvPr id="5125" name="Rectangle 5"/>
          <p:cNvSpPr>
            <a:spLocks noGrp="1" noChangeArrowheads="1"/>
          </p:cNvSpPr>
          <p:nvPr>
            <p:ph type="dt" sz="half" idx="2"/>
          </p:nvPr>
        </p:nvSpPr>
        <p:spPr bwMode="auto">
          <a:xfrm>
            <a:off x="771556"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1AC92FB0-A325-46B1-B777-60802563915A}" type="datetime1">
              <a:rPr lang="en-US" smtClean="0"/>
              <a:pPr/>
              <a:t>3/10/2015</a:t>
            </a:fld>
            <a:endParaRPr lang="en-US"/>
          </a:p>
        </p:txBody>
      </p:sp>
      <p:sp>
        <p:nvSpPr>
          <p:cNvPr id="5126" name="Rectangle 6"/>
          <p:cNvSpPr>
            <a:spLocks noGrp="1" noChangeArrowheads="1"/>
          </p:cNvSpPr>
          <p:nvPr>
            <p:ph type="ftr" sz="quarter" idx="3"/>
          </p:nvPr>
        </p:nvSpPr>
        <p:spPr bwMode="auto">
          <a:xfrm>
            <a:off x="3397281"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5127" name="Rectangle 7"/>
          <p:cNvSpPr>
            <a:spLocks noGrp="1" noChangeArrowheads="1"/>
          </p:cNvSpPr>
          <p:nvPr>
            <p:ph type="sldNum" sz="quarter" idx="4"/>
          </p:nvPr>
        </p:nvSpPr>
        <p:spPr bwMode="auto">
          <a:xfrm>
            <a:off x="6785006"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7E1A4D99-914F-4AAE-96A7-D23BCF6CD25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iming>
    <p:tnLst>
      <p:par>
        <p:cTn id="1" dur="indefinite" restart="never" nodeType="tmRoot"/>
      </p:par>
    </p:tnLst>
  </p:timing>
  <p:hf hdr="0" ftr="0" dt="0"/>
  <p:txStyles>
    <p:titleStyle>
      <a:lvl1pPr algn="l" rtl="0" eaLnBrk="1" fontAlgn="base" hangingPunct="1">
        <a:spcBef>
          <a:spcPct val="0"/>
        </a:spcBef>
        <a:spcAft>
          <a:spcPct val="0"/>
        </a:spcAft>
        <a:defRPr sz="2800" b="1" cap="small" baseline="0">
          <a:solidFill>
            <a:srgbClr val="2F4F4F"/>
          </a:solidFill>
          <a:latin typeface="+mj-lt"/>
          <a:ea typeface="+mj-ea"/>
          <a:cs typeface="+mj-cs"/>
        </a:defRPr>
      </a:lvl1pPr>
      <a:lvl2pPr algn="l" rtl="0" eaLnBrk="1" fontAlgn="base" hangingPunct="1">
        <a:spcBef>
          <a:spcPct val="0"/>
        </a:spcBef>
        <a:spcAft>
          <a:spcPct val="0"/>
        </a:spcAft>
        <a:defRPr sz="2800" b="1">
          <a:solidFill>
            <a:srgbClr val="2F4F4F"/>
          </a:solidFill>
          <a:latin typeface="Verdana" pitchFamily="34" charset="0"/>
          <a:cs typeface="Arial" charset="0"/>
        </a:defRPr>
      </a:lvl2pPr>
      <a:lvl3pPr algn="l" rtl="0" eaLnBrk="1" fontAlgn="base" hangingPunct="1">
        <a:spcBef>
          <a:spcPct val="0"/>
        </a:spcBef>
        <a:spcAft>
          <a:spcPct val="0"/>
        </a:spcAft>
        <a:defRPr sz="2800" b="1">
          <a:solidFill>
            <a:srgbClr val="2F4F4F"/>
          </a:solidFill>
          <a:latin typeface="Verdana" pitchFamily="34" charset="0"/>
          <a:cs typeface="Arial" charset="0"/>
        </a:defRPr>
      </a:lvl3pPr>
      <a:lvl4pPr algn="l" rtl="0" eaLnBrk="1" fontAlgn="base" hangingPunct="1">
        <a:spcBef>
          <a:spcPct val="0"/>
        </a:spcBef>
        <a:spcAft>
          <a:spcPct val="0"/>
        </a:spcAft>
        <a:defRPr sz="2800" b="1">
          <a:solidFill>
            <a:srgbClr val="2F4F4F"/>
          </a:solidFill>
          <a:latin typeface="Verdana" pitchFamily="34" charset="0"/>
          <a:cs typeface="Arial" charset="0"/>
        </a:defRPr>
      </a:lvl4pPr>
      <a:lvl5pPr algn="l" rtl="0" eaLnBrk="1" fontAlgn="base" hangingPunct="1">
        <a:spcBef>
          <a:spcPct val="0"/>
        </a:spcBef>
        <a:spcAft>
          <a:spcPct val="0"/>
        </a:spcAft>
        <a:defRPr sz="2800" b="1">
          <a:solidFill>
            <a:srgbClr val="2F4F4F"/>
          </a:solidFill>
          <a:latin typeface="Verdana" pitchFamily="34" charset="0"/>
          <a:cs typeface="Arial" charset="0"/>
        </a:defRPr>
      </a:lvl5pPr>
      <a:lvl6pPr marL="457200" algn="l" rtl="0" eaLnBrk="1" fontAlgn="base" hangingPunct="1">
        <a:spcBef>
          <a:spcPct val="0"/>
        </a:spcBef>
        <a:spcAft>
          <a:spcPct val="0"/>
        </a:spcAft>
        <a:defRPr sz="2800" b="1">
          <a:solidFill>
            <a:srgbClr val="2F4F4F"/>
          </a:solidFill>
          <a:latin typeface="Verdana" pitchFamily="34" charset="0"/>
          <a:cs typeface="Arial" charset="0"/>
        </a:defRPr>
      </a:lvl6pPr>
      <a:lvl7pPr marL="914400" algn="l" rtl="0" eaLnBrk="1" fontAlgn="base" hangingPunct="1">
        <a:spcBef>
          <a:spcPct val="0"/>
        </a:spcBef>
        <a:spcAft>
          <a:spcPct val="0"/>
        </a:spcAft>
        <a:defRPr sz="2800" b="1">
          <a:solidFill>
            <a:srgbClr val="2F4F4F"/>
          </a:solidFill>
          <a:latin typeface="Verdana" pitchFamily="34" charset="0"/>
          <a:cs typeface="Arial" charset="0"/>
        </a:defRPr>
      </a:lvl7pPr>
      <a:lvl8pPr marL="1371600" algn="l" rtl="0" eaLnBrk="1" fontAlgn="base" hangingPunct="1">
        <a:spcBef>
          <a:spcPct val="0"/>
        </a:spcBef>
        <a:spcAft>
          <a:spcPct val="0"/>
        </a:spcAft>
        <a:defRPr sz="2800" b="1">
          <a:solidFill>
            <a:srgbClr val="2F4F4F"/>
          </a:solidFill>
          <a:latin typeface="Verdana" pitchFamily="34" charset="0"/>
          <a:cs typeface="Arial" charset="0"/>
        </a:defRPr>
      </a:lvl8pPr>
      <a:lvl9pPr marL="1828800" algn="l" rtl="0" eaLnBrk="1" fontAlgn="base" hangingPunct="1">
        <a:spcBef>
          <a:spcPct val="0"/>
        </a:spcBef>
        <a:spcAft>
          <a:spcPct val="0"/>
        </a:spcAft>
        <a:defRPr sz="2800" b="1">
          <a:solidFill>
            <a:srgbClr val="2F4F4F"/>
          </a:solidFill>
          <a:latin typeface="Verdana" pitchFamily="34" charset="0"/>
          <a:cs typeface="Arial" charset="0"/>
        </a:defRPr>
      </a:lvl9pPr>
    </p:titleStyle>
    <p:bodyStyle>
      <a:lvl1pPr marL="342900" indent="-342900" algn="l" rtl="0" eaLnBrk="1" fontAlgn="base" hangingPunct="1">
        <a:lnSpc>
          <a:spcPct val="150000"/>
        </a:lnSpc>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200">
          <a:solidFill>
            <a:srgbClr val="2F4F4F"/>
          </a:solidFill>
          <a:latin typeface="+mn-lt"/>
          <a:cs typeface="+mn-cs"/>
        </a:defRPr>
      </a:lvl2pPr>
      <a:lvl3pPr marL="1143000" indent="-228600" algn="l" rtl="0" eaLnBrk="1" fontAlgn="base" hangingPunct="1">
        <a:spcBef>
          <a:spcPct val="20000"/>
        </a:spcBef>
        <a:spcAft>
          <a:spcPct val="0"/>
        </a:spcAft>
        <a:buChar char="•"/>
        <a:defRPr sz="2000">
          <a:solidFill>
            <a:srgbClr val="3C3C3C"/>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rgbClr val="2F4F4F"/>
          </a:solidFill>
          <a:latin typeface="+mn-lt"/>
          <a:cs typeface="+mn-cs"/>
        </a:defRPr>
      </a:lvl5pPr>
      <a:lvl6pPr marL="2514600" indent="-228600" algn="l" rtl="0" eaLnBrk="1" fontAlgn="base" hangingPunct="1">
        <a:spcBef>
          <a:spcPct val="20000"/>
        </a:spcBef>
        <a:spcAft>
          <a:spcPct val="0"/>
        </a:spcAft>
        <a:buChar char="»"/>
        <a:defRPr sz="2000">
          <a:solidFill>
            <a:srgbClr val="2F4F4F"/>
          </a:solidFill>
          <a:latin typeface="+mn-lt"/>
          <a:cs typeface="+mn-cs"/>
        </a:defRPr>
      </a:lvl6pPr>
      <a:lvl7pPr marL="2971800" indent="-228600" algn="l" rtl="0" eaLnBrk="1" fontAlgn="base" hangingPunct="1">
        <a:spcBef>
          <a:spcPct val="20000"/>
        </a:spcBef>
        <a:spcAft>
          <a:spcPct val="0"/>
        </a:spcAft>
        <a:buChar char="»"/>
        <a:defRPr sz="2000">
          <a:solidFill>
            <a:srgbClr val="2F4F4F"/>
          </a:solidFill>
          <a:latin typeface="+mn-lt"/>
          <a:cs typeface="+mn-cs"/>
        </a:defRPr>
      </a:lvl7pPr>
      <a:lvl8pPr marL="3429000" indent="-228600" algn="l" rtl="0" eaLnBrk="1" fontAlgn="base" hangingPunct="1">
        <a:spcBef>
          <a:spcPct val="20000"/>
        </a:spcBef>
        <a:spcAft>
          <a:spcPct val="0"/>
        </a:spcAft>
        <a:buChar char="»"/>
        <a:defRPr sz="2000">
          <a:solidFill>
            <a:srgbClr val="2F4F4F"/>
          </a:solidFill>
          <a:latin typeface="+mn-lt"/>
          <a:cs typeface="+mn-cs"/>
        </a:defRPr>
      </a:lvl8pPr>
      <a:lvl9pPr marL="3886200" indent="-228600" algn="l" rtl="0" eaLnBrk="1" fontAlgn="base" hangingPunct="1">
        <a:spcBef>
          <a:spcPct val="20000"/>
        </a:spcBef>
        <a:spcAft>
          <a:spcPct val="0"/>
        </a:spcAft>
        <a:buChar char="»"/>
        <a:defRPr sz="2000">
          <a:solidFill>
            <a:srgbClr val="2F4F4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4.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4.png"/><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4.png"/><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79.png"/><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6.png"/><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6.png"/><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6.png"/><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6.png"/><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195.png"/></Relationships>
</file>

<file path=ppt/slides/_rels/slide183.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196.png"/></Relationships>
</file>

<file path=ppt/slides/_rels/slide18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185.png"/></Relationships>
</file>

<file path=ppt/slides/_rels/slide185.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197.png"/></Relationships>
</file>

<file path=ppt/slides/_rels/slide186.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197.png"/></Relationships>
</file>

<file path=ppt/slides/_rels/slide187.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197.png"/></Relationships>
</file>

<file path=ppt/slides/_rels/slide188.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198.png"/></Relationships>
</file>

<file path=ppt/slides/_rels/slide189.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199.png"/></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0.png"/></Relationships>
</file>

<file path=ppt/slides/_rels/slide191.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1.png"/></Relationships>
</file>

<file path=ppt/slides/_rels/slide192.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2.png"/></Relationships>
</file>

<file path=ppt/slides/_rels/slide193.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3.png"/></Relationships>
</file>

<file path=ppt/slides/_rels/slide19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4.png"/></Relationships>
</file>

<file path=ppt/slides/_rels/slide195.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5.png"/></Relationships>
</file>

<file path=ppt/slides/_rels/slide196.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6.png"/></Relationships>
</file>

<file path=ppt/slides/_rels/slide197.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7.png"/></Relationships>
</file>

<file path=ppt/slides/_rels/slide198.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8.png"/></Relationships>
</file>

<file path=ppt/slides/_rels/slide199.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0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10.png"/></Relationships>
</file>

<file path=ppt/slides/_rels/slide201.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4.png"/><Relationship Id="rId1" Type="http://schemas.openxmlformats.org/officeDocument/2006/relationships/slideLayout" Target="../slideLayouts/slideLayout4.xml"/><Relationship Id="rId4" Type="http://schemas.openxmlformats.org/officeDocument/2006/relationships/image" Target="../media/image211.png"/></Relationships>
</file>

<file path=ppt/slides/_rels/slide202.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3.png"/><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3.png"/><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213.png"/><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image" Target="../media/image213.png"/><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image" Target="../media/image213.png"/><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13.png"/><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13.png"/><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13.png"/><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4" Type="http://schemas.openxmlformats.org/officeDocument/2006/relationships/image" Target="../media/image192.png"/></Relationships>
</file>

<file path=ppt/slides/_rels/slide216.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222.png"/><Relationship Id="rId1" Type="http://schemas.openxmlformats.org/officeDocument/2006/relationships/slideLayout" Target="../slideLayouts/slideLayout4.xml"/><Relationship Id="rId4" Type="http://schemas.openxmlformats.org/officeDocument/2006/relationships/image" Target="../media/image221.png"/></Relationships>
</file>

<file path=ppt/slides/_rels/slide217.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5" Type="http://schemas.openxmlformats.org/officeDocument/2006/relationships/image" Target="../media/image223.png"/><Relationship Id="rId4" Type="http://schemas.openxmlformats.org/officeDocument/2006/relationships/image" Target="../media/image192.png"/></Relationships>
</file>

<file path=ppt/slides/_rels/slide218.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5" Type="http://schemas.openxmlformats.org/officeDocument/2006/relationships/image" Target="../media/image223.png"/><Relationship Id="rId4" Type="http://schemas.openxmlformats.org/officeDocument/2006/relationships/image" Target="../media/image192.png"/></Relationships>
</file>

<file path=ppt/slides/_rels/slide219.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5" Type="http://schemas.openxmlformats.org/officeDocument/2006/relationships/image" Target="../media/image196.png"/><Relationship Id="rId4" Type="http://schemas.openxmlformats.org/officeDocument/2006/relationships/image" Target="../media/image192.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5" Type="http://schemas.openxmlformats.org/officeDocument/2006/relationships/image" Target="../media/image212.png"/><Relationship Id="rId4" Type="http://schemas.openxmlformats.org/officeDocument/2006/relationships/image" Target="../media/image192.png"/></Relationships>
</file>

<file path=ppt/slides/_rels/slide221.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224.png"/><Relationship Id="rId1" Type="http://schemas.openxmlformats.org/officeDocument/2006/relationships/slideLayout" Target="../slideLayouts/slideLayout4.xml"/><Relationship Id="rId4" Type="http://schemas.openxmlformats.org/officeDocument/2006/relationships/image" Target="../media/image221.png"/></Relationships>
</file>

<file path=ppt/slides/_rels/slide222.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4" Type="http://schemas.openxmlformats.org/officeDocument/2006/relationships/image" Target="../media/image225.png"/></Relationships>
</file>

<file path=ppt/slides/_rels/slide223.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4" Type="http://schemas.openxmlformats.org/officeDocument/2006/relationships/image" Target="../media/image225.png"/></Relationships>
</file>

<file path=ppt/slides/_rels/slide22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226.png"/><Relationship Id="rId1" Type="http://schemas.openxmlformats.org/officeDocument/2006/relationships/slideLayout" Target="../slideLayouts/slideLayout4.xml"/><Relationship Id="rId5" Type="http://schemas.openxmlformats.org/officeDocument/2006/relationships/image" Target="../media/image227.png"/><Relationship Id="rId4" Type="http://schemas.openxmlformats.org/officeDocument/2006/relationships/image" Target="../media/image221.png"/></Relationships>
</file>

<file path=ppt/slides/_rels/slide225.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228.png"/><Relationship Id="rId1" Type="http://schemas.openxmlformats.org/officeDocument/2006/relationships/slideLayout" Target="../slideLayouts/slideLayout4.xml"/><Relationship Id="rId4" Type="http://schemas.openxmlformats.org/officeDocument/2006/relationships/image" Target="../media/image221.png"/></Relationships>
</file>

<file path=ppt/slides/_rels/slide226.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4" Type="http://schemas.openxmlformats.org/officeDocument/2006/relationships/image" Target="../media/image229.png"/></Relationships>
</file>

<file path=ppt/slides/_rels/slide227.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4" Type="http://schemas.openxmlformats.org/officeDocument/2006/relationships/image" Target="../media/image230.png"/></Relationships>
</file>

<file path=ppt/slides/_rels/slide228.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4" Type="http://schemas.openxmlformats.org/officeDocument/2006/relationships/image" Target="../media/image230.png"/></Relationships>
</file>

<file path=ppt/slides/_rels/slide229.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193.png"/><Relationship Id="rId1" Type="http://schemas.openxmlformats.org/officeDocument/2006/relationships/slideLayout" Target="../slideLayouts/slideLayout4.xml"/><Relationship Id="rId4" Type="http://schemas.openxmlformats.org/officeDocument/2006/relationships/image" Target="../media/image230.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image" Target="../media/image232.png"/><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image" Target="../media/image232.png"/><Relationship Id="rId1" Type="http://schemas.openxmlformats.org/officeDocument/2006/relationships/slideLayout" Target="../slideLayouts/slideLayout4.xml"/><Relationship Id="rId4" Type="http://schemas.openxmlformats.org/officeDocument/2006/relationships/image" Target="../media/image234.png"/></Relationships>
</file>

<file path=ppt/slides/_rels/slide246.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image" Target="../media/image232.png"/><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232.png"/><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image" Target="../media/image232.png"/><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image" Target="../media/image23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238.png"/><Relationship Id="rId1" Type="http://schemas.openxmlformats.org/officeDocument/2006/relationships/slideLayout" Target="../slideLayouts/slideLayout4.xml"/><Relationship Id="rId5" Type="http://schemas.openxmlformats.org/officeDocument/2006/relationships/image" Target="../media/image239.png"/><Relationship Id="rId4" Type="http://schemas.openxmlformats.org/officeDocument/2006/relationships/image" Target="../media/image221.png"/></Relationships>
</file>

<file path=ppt/slides/_rels/slide252.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240.png"/><Relationship Id="rId1" Type="http://schemas.openxmlformats.org/officeDocument/2006/relationships/slideLayout" Target="../slideLayouts/slideLayout4.xml"/><Relationship Id="rId4" Type="http://schemas.openxmlformats.org/officeDocument/2006/relationships/image" Target="../media/image221.png"/></Relationships>
</file>

<file path=ppt/slides/_rels/slide253.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241.png"/><Relationship Id="rId1" Type="http://schemas.openxmlformats.org/officeDocument/2006/relationships/slideLayout" Target="../slideLayouts/slideLayout4.xml"/><Relationship Id="rId4" Type="http://schemas.openxmlformats.org/officeDocument/2006/relationships/image" Target="../media/image221.png"/></Relationships>
</file>

<file path=ppt/slides/_rels/slide25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241.png"/><Relationship Id="rId1" Type="http://schemas.openxmlformats.org/officeDocument/2006/relationships/slideLayout" Target="../slideLayouts/slideLayout4.xml"/><Relationship Id="rId4" Type="http://schemas.openxmlformats.org/officeDocument/2006/relationships/image" Target="../media/image221.png"/></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image" Target="../media/image243.png"/><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image" Target="../media/image243.png"/><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18" Type="http://schemas.openxmlformats.org/officeDocument/2006/relationships/image" Target="../media/image55.jpeg"/><Relationship Id="rId26" Type="http://schemas.openxmlformats.org/officeDocument/2006/relationships/image" Target="../media/image63.jpeg"/><Relationship Id="rId39" Type="http://schemas.openxmlformats.org/officeDocument/2006/relationships/image" Target="../media/image75.png"/><Relationship Id="rId3" Type="http://schemas.openxmlformats.org/officeDocument/2006/relationships/image" Target="../media/image40.jpeg"/><Relationship Id="rId21" Type="http://schemas.openxmlformats.org/officeDocument/2006/relationships/image" Target="../media/image58.jpeg"/><Relationship Id="rId34" Type="http://schemas.openxmlformats.org/officeDocument/2006/relationships/image" Target="../media/image71.png"/><Relationship Id="rId7" Type="http://schemas.openxmlformats.org/officeDocument/2006/relationships/image" Target="../media/image44.jpeg"/><Relationship Id="rId12" Type="http://schemas.openxmlformats.org/officeDocument/2006/relationships/image" Target="../media/image49.png"/><Relationship Id="rId17" Type="http://schemas.openxmlformats.org/officeDocument/2006/relationships/image" Target="../media/image54.jpeg"/><Relationship Id="rId25" Type="http://schemas.openxmlformats.org/officeDocument/2006/relationships/image" Target="../media/image62.png"/><Relationship Id="rId33" Type="http://schemas.openxmlformats.org/officeDocument/2006/relationships/image" Target="../media/image70.png"/><Relationship Id="rId38" Type="http://schemas.openxmlformats.org/officeDocument/2006/relationships/image" Target="../media/image74.png"/><Relationship Id="rId2" Type="http://schemas.openxmlformats.org/officeDocument/2006/relationships/notesSlide" Target="../notesSlides/notesSlide1.xml"/><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jpeg"/><Relationship Id="rId41" Type="http://schemas.openxmlformats.org/officeDocument/2006/relationships/image" Target="../media/image77.jpeg"/><Relationship Id="rId1" Type="http://schemas.openxmlformats.org/officeDocument/2006/relationships/slideLayout" Target="../slideLayouts/slideLayout11.xml"/><Relationship Id="rId6" Type="http://schemas.openxmlformats.org/officeDocument/2006/relationships/image" Target="../media/image43.jpeg"/><Relationship Id="rId11" Type="http://schemas.openxmlformats.org/officeDocument/2006/relationships/image" Target="../media/image48.jpeg"/><Relationship Id="rId24" Type="http://schemas.openxmlformats.org/officeDocument/2006/relationships/image" Target="../media/image61.png"/><Relationship Id="rId32" Type="http://schemas.openxmlformats.org/officeDocument/2006/relationships/image" Target="../media/image69.jpeg"/><Relationship Id="rId37" Type="http://schemas.openxmlformats.org/officeDocument/2006/relationships/image" Target="../media/image73.png"/><Relationship Id="rId40" Type="http://schemas.openxmlformats.org/officeDocument/2006/relationships/image" Target="../media/image76.png"/><Relationship Id="rId5" Type="http://schemas.openxmlformats.org/officeDocument/2006/relationships/image" Target="../media/image42.png"/><Relationship Id="rId15" Type="http://schemas.openxmlformats.org/officeDocument/2006/relationships/image" Target="../media/image52.png"/><Relationship Id="rId23" Type="http://schemas.openxmlformats.org/officeDocument/2006/relationships/image" Target="../media/image60.jpeg"/><Relationship Id="rId28" Type="http://schemas.openxmlformats.org/officeDocument/2006/relationships/image" Target="../media/image65.png"/><Relationship Id="rId36" Type="http://schemas.openxmlformats.org/officeDocument/2006/relationships/image" Target="../media/image1.png"/><Relationship Id="rId10" Type="http://schemas.openxmlformats.org/officeDocument/2006/relationships/image" Target="../media/image47.png"/><Relationship Id="rId19" Type="http://schemas.openxmlformats.org/officeDocument/2006/relationships/image" Target="../media/image56.jpeg"/><Relationship Id="rId31" Type="http://schemas.openxmlformats.org/officeDocument/2006/relationships/image" Target="../media/image68.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jpeg"/><Relationship Id="rId22" Type="http://schemas.openxmlformats.org/officeDocument/2006/relationships/image" Target="../media/image59.jpeg"/><Relationship Id="rId27" Type="http://schemas.openxmlformats.org/officeDocument/2006/relationships/image" Target="../media/image64.jpeg"/><Relationship Id="rId30" Type="http://schemas.openxmlformats.org/officeDocument/2006/relationships/image" Target="../media/image67.jpeg"/><Relationship Id="rId35" Type="http://schemas.openxmlformats.org/officeDocument/2006/relationships/image" Target="../media/image7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81.png"/><Relationship Id="rId1" Type="http://schemas.openxmlformats.org/officeDocument/2006/relationships/slideLayout" Target="../slideLayouts/slideLayout4.xml"/><Relationship Id="rId4" Type="http://schemas.openxmlformats.org/officeDocument/2006/relationships/image" Target="../media/image82.png"/></Relationships>
</file>

<file path=ppt/slides/_rels/slide5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4.xml"/><Relationship Id="rId4" Type="http://schemas.openxmlformats.org/officeDocument/2006/relationships/image" Target="../media/image48.jpeg"/></Relationships>
</file>

<file path=ppt/slides/_rels/slide5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slideLayout" Target="../slideLayouts/slideLayout4.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8.png"/><Relationship Id="rId1" Type="http://schemas.openxmlformats.org/officeDocument/2006/relationships/slideLayout" Target="../slideLayouts/slideLayout4.xml"/><Relationship Id="rId4" Type="http://schemas.openxmlformats.org/officeDocument/2006/relationships/image" Target="../media/image85.jpeg"/></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4.xml"/><Relationship Id="rId4" Type="http://schemas.openxmlformats.org/officeDocument/2006/relationships/image" Target="../media/image86.png"/></Relationships>
</file>

<file path=ppt/slides/_rels/slide6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91.png"/><Relationship Id="rId1" Type="http://schemas.openxmlformats.org/officeDocument/2006/relationships/slideLayout" Target="../slideLayouts/slideLayout4.xml"/><Relationship Id="rId4" Type="http://schemas.openxmlformats.org/officeDocument/2006/relationships/image" Target="../media/image89.png"/></Relationships>
</file>

<file path=ppt/slides/_rels/slide6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4.xml"/><Relationship Id="rId4" Type="http://schemas.openxmlformats.org/officeDocument/2006/relationships/image" Target="../media/image94.png"/></Relationships>
</file>

<file path=ppt/slides/_rels/slide6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4.xml"/><Relationship Id="rId4" Type="http://schemas.openxmlformats.org/officeDocument/2006/relationships/image" Target="../media/image97.png"/></Relationships>
</file>

<file path=ppt/slides/_rels/slide6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98.jpeg"/><Relationship Id="rId1" Type="http://schemas.openxmlformats.org/officeDocument/2006/relationships/slideLayout" Target="../slideLayouts/slideLayout4.xml"/><Relationship Id="rId4" Type="http://schemas.openxmlformats.org/officeDocument/2006/relationships/image" Target="../media/image99.png"/></Relationships>
</file>

<file path=ppt/slides/_rels/slide6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png"/><Relationship Id="rId1" Type="http://schemas.openxmlformats.org/officeDocument/2006/relationships/slideLayout" Target="../slideLayouts/slideLayout4.xml"/><Relationship Id="rId4" Type="http://schemas.openxmlformats.org/officeDocument/2006/relationships/image" Target="../media/image102.png"/></Relationships>
</file>

<file path=ppt/slides/_rels/slide6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png"/><Relationship Id="rId1" Type="http://schemas.openxmlformats.org/officeDocument/2006/relationships/slideLayout" Target="../slideLayouts/slideLayout4.xml"/><Relationship Id="rId4" Type="http://schemas.openxmlformats.org/officeDocument/2006/relationships/image" Target="../media/image102.png"/></Relationships>
</file>

<file path=ppt/slides/_rels/slide67.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82.png"/><Relationship Id="rId2" Type="http://schemas.openxmlformats.org/officeDocument/2006/relationships/image" Target="../media/image103.png"/><Relationship Id="rId1" Type="http://schemas.openxmlformats.org/officeDocument/2006/relationships/slideLayout" Target="../slideLayouts/slideLayout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jpeg"/></Relationships>
</file>

<file path=ppt/slides/_rels/slide68.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83.jpeg"/><Relationship Id="rId2" Type="http://schemas.openxmlformats.org/officeDocument/2006/relationships/image" Target="../media/image104.png"/><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55.jpeg"/><Relationship Id="rId4" Type="http://schemas.openxmlformats.org/officeDocument/2006/relationships/image" Target="../media/image48.jpeg"/></Relationships>
</file>

<file path=ppt/slides/_rels/slide69.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66.jpeg"/><Relationship Id="rId7" Type="http://schemas.openxmlformats.org/officeDocument/2006/relationships/image" Target="../media/image85.jpeg"/><Relationship Id="rId2" Type="http://schemas.openxmlformats.org/officeDocument/2006/relationships/image" Target="../media/image105.png"/><Relationship Id="rId1" Type="http://schemas.openxmlformats.org/officeDocument/2006/relationships/slideLayout" Target="../slideLayouts/slideLayout4.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47.png"/></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66.jpeg"/><Relationship Id="rId7" Type="http://schemas.openxmlformats.org/officeDocument/2006/relationships/image" Target="../media/image85.jpeg"/><Relationship Id="rId2" Type="http://schemas.openxmlformats.org/officeDocument/2006/relationships/image" Target="../media/image106.png"/><Relationship Id="rId1" Type="http://schemas.openxmlformats.org/officeDocument/2006/relationships/slideLayout" Target="../slideLayouts/slideLayout4.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47.png"/></Relationships>
</file>

<file path=ppt/slides/_rels/slide71.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44.jpeg"/><Relationship Id="rId7" Type="http://schemas.openxmlformats.org/officeDocument/2006/relationships/image" Target="../media/image89.png"/><Relationship Id="rId2" Type="http://schemas.openxmlformats.org/officeDocument/2006/relationships/image" Target="../media/image107.png"/><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72.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44.jpeg"/><Relationship Id="rId7" Type="http://schemas.openxmlformats.org/officeDocument/2006/relationships/image" Target="../media/image89.png"/><Relationship Id="rId2" Type="http://schemas.openxmlformats.org/officeDocument/2006/relationships/image" Target="../media/image108.png"/><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73.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59.jpeg"/><Relationship Id="rId7" Type="http://schemas.openxmlformats.org/officeDocument/2006/relationships/image" Target="../media/image92.jpeg"/><Relationship Id="rId2" Type="http://schemas.openxmlformats.org/officeDocument/2006/relationships/image" Target="../media/image109.png"/><Relationship Id="rId1" Type="http://schemas.openxmlformats.org/officeDocument/2006/relationships/slideLayout" Target="../slideLayouts/slideLayout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jpeg"/></Relationships>
</file>

<file path=ppt/slides/_rels/slide74.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69.jpeg"/><Relationship Id="rId7" Type="http://schemas.openxmlformats.org/officeDocument/2006/relationships/image" Target="../media/image95.png"/><Relationship Id="rId2" Type="http://schemas.openxmlformats.org/officeDocument/2006/relationships/image" Target="../media/image110.png"/><Relationship Id="rId1" Type="http://schemas.openxmlformats.org/officeDocument/2006/relationships/slideLayout" Target="../slideLayouts/slideLayout4.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75.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98.jpeg"/><Relationship Id="rId2" Type="http://schemas.openxmlformats.org/officeDocument/2006/relationships/image" Target="../media/image111.png"/><Relationship Id="rId1" Type="http://schemas.openxmlformats.org/officeDocument/2006/relationships/slideLayout" Target="../slideLayouts/slideLayout4.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63.jpeg"/></Relationships>
</file>

<file path=ppt/slides/_rels/slide76.xml.rels><?xml version="1.0" encoding="UTF-8" standalone="yes"?>
<Relationships xmlns="http://schemas.openxmlformats.org/package/2006/relationships"><Relationship Id="rId8" Type="http://schemas.openxmlformats.org/officeDocument/2006/relationships/image" Target="../media/image101.jpeg"/><Relationship Id="rId3" Type="http://schemas.openxmlformats.org/officeDocument/2006/relationships/image" Target="../media/image40.jpeg"/><Relationship Id="rId7" Type="http://schemas.openxmlformats.org/officeDocument/2006/relationships/image" Target="../media/image100.png"/><Relationship Id="rId2" Type="http://schemas.openxmlformats.org/officeDocument/2006/relationships/image" Target="../media/image112.png"/><Relationship Id="rId1" Type="http://schemas.openxmlformats.org/officeDocument/2006/relationships/slideLayout" Target="../slideLayouts/slideLayout4.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png"/></Relationships>
</file>

<file path=ppt/slides/_rels/slide7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E1A4D99-914F-4AAE-96A7-D23BCF6CD253}" type="slidenum">
              <a:rPr lang="en-US" smtClean="0"/>
              <a:pPr/>
              <a:t>1</a:t>
            </a:fld>
            <a:endParaRPr lang="en-US" dirty="0"/>
          </a:p>
        </p:txBody>
      </p:sp>
      <p:sp>
        <p:nvSpPr>
          <p:cNvPr id="8" name="Rectangle 7"/>
          <p:cNvSpPr/>
          <p:nvPr/>
        </p:nvSpPr>
        <p:spPr>
          <a:xfrm>
            <a:off x="357158" y="1285860"/>
            <a:ext cx="8429684" cy="785818"/>
          </a:xfrm>
          <a:prstGeom prst="rect">
            <a:avLst/>
          </a:prstGeom>
          <a:solidFill>
            <a:schemeClr val="lt1">
              <a:alpha val="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2800" dirty="0" smtClean="0"/>
              <a:t>PROJECT RISK MANAGEMENT</a:t>
            </a:r>
          </a:p>
          <a:p>
            <a:pPr algn="ctr"/>
            <a:r>
              <a:rPr lang="en-US" sz="2000" dirty="0" err="1" smtClean="0"/>
              <a:t>RiskTool</a:t>
            </a:r>
            <a:r>
              <a:rPr lang="en-US" sz="2000" dirty="0" smtClean="0"/>
              <a:t> SOFTWARE</a:t>
            </a:r>
            <a:endParaRPr lang="en-US"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a:srcRect/>
          <a:stretch>
            <a:fillRect/>
          </a:stretch>
        </p:blipFill>
        <p:spPr bwMode="auto">
          <a:xfrm>
            <a:off x="2218854" y="2487200"/>
            <a:ext cx="532224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Feel free to grab a coffee while you wait for the installation to complete…</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30" dirty="0" smtClean="0"/>
              <a:t>Typically milestones are dummy-activities (i.e. have no duration) that serve the purpose to indicate that some phase in the project has been completed. In our case, the milestone indicates that the project is finished.</a:t>
            </a:r>
            <a:endParaRPr lang="en-US" b="1" spc="-30" dirty="0"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30" dirty="0" smtClean="0"/>
              <a:t>If the duration is set to zero, Microsoft Project automatically recognizes the activity as a “milestone”. This is also indicated in the properties screen of the milestone activity (have a look at the advanced tab &amp; the milestone checkbox).</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30" dirty="0" smtClean="0"/>
              <a:t>If the duration is set to zero, Microsoft Project automatically recognizes the activity as a “milestone”. This is also indicated in the properties screen of the milestone activity (have a look at the advanced tab &amp; the milestone checkbox).</a:t>
            </a:r>
            <a:endParaRPr lang="en-US" b="1" spc="-30" dirty="0" smtClean="0"/>
          </a:p>
        </p:txBody>
      </p:sp>
      <p:pic>
        <p:nvPicPr>
          <p:cNvPr id="39938" name="Picture 2"/>
          <p:cNvPicPr>
            <a:picLocks noChangeAspect="1" noChangeArrowheads="1"/>
          </p:cNvPicPr>
          <p:nvPr/>
        </p:nvPicPr>
        <p:blipFill>
          <a:blip r:embed="rId3"/>
          <a:srcRect/>
          <a:stretch>
            <a:fillRect/>
          </a:stretch>
        </p:blipFill>
        <p:spPr bwMode="auto">
          <a:xfrm>
            <a:off x="1969818" y="3207200"/>
            <a:ext cx="5820314" cy="2880000"/>
          </a:xfrm>
          <a:prstGeom prst="rect">
            <a:avLst/>
          </a:prstGeom>
          <a:noFill/>
          <a:ln w="9525">
            <a:noFill/>
            <a:miter lim="800000"/>
            <a:headEnd/>
            <a:tailEnd/>
          </a:ln>
          <a:effectLst/>
        </p:spPr>
      </p:pic>
      <p:sp>
        <p:nvSpPr>
          <p:cNvPr id="9" name="Rectangle 8"/>
          <p:cNvSpPr/>
          <p:nvPr/>
        </p:nvSpPr>
        <p:spPr bwMode="auto">
          <a:xfrm>
            <a:off x="1944418" y="5194300"/>
            <a:ext cx="360000"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30" dirty="0" smtClean="0"/>
              <a:t>The project completes if all its activities are finished and as such, the predecessors of the milestone activity are activities 8, 9 and 10.</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30" dirty="0" smtClean="0"/>
              <a:t>The project completes if all its activities are finished and as such, the predecessors of the milestone activity are activities 8, 9 and 10.</a:t>
            </a:r>
          </a:p>
        </p:txBody>
      </p:sp>
      <p:sp>
        <p:nvSpPr>
          <p:cNvPr id="6" name="Rectangle 5"/>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400" b="1" spc="-50" dirty="0" smtClean="0">
                <a:solidFill>
                  <a:schemeClr val="accent6">
                    <a:lumMod val="50000"/>
                  </a:schemeClr>
                </a:solidFill>
              </a:rPr>
              <a:t>WE CAN SEE THAT THE PROJECT COMPLETES ON 25/04. THE PROJECT OWNER HOWEVER ONLY REQUIRES US TO FINISH THE PROJECT BEFORE 1/05. LET’S ADD THIS DEADLINE!</a:t>
            </a:r>
            <a:endParaRPr lang="en-US" sz="24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200" b="1" spc="-50" dirty="0" smtClean="0"/>
              <a:t>In order to specify a deadline, we open the properties screen of the milestone activity (double-click on the activity). In the tab “advanced” we can specify the deadline.</a:t>
            </a:r>
          </a:p>
        </p:txBody>
      </p:sp>
      <p:pic>
        <p:nvPicPr>
          <p:cNvPr id="43010" name="Picture 2"/>
          <p:cNvPicPr>
            <a:picLocks noChangeAspect="1" noChangeArrowheads="1"/>
          </p:cNvPicPr>
          <p:nvPr/>
        </p:nvPicPr>
        <p:blipFill>
          <a:blip r:embed="rId3"/>
          <a:srcRect/>
          <a:stretch>
            <a:fillRect/>
          </a:stretch>
        </p:blipFill>
        <p:spPr bwMode="auto">
          <a:xfrm>
            <a:off x="1969818" y="3207200"/>
            <a:ext cx="5820314" cy="2880000"/>
          </a:xfrm>
          <a:prstGeom prst="rect">
            <a:avLst/>
          </a:prstGeom>
          <a:noFill/>
          <a:ln w="9525">
            <a:noFill/>
            <a:miter lim="800000"/>
            <a:headEnd/>
            <a:tailEnd/>
          </a:ln>
          <a:effectLst/>
        </p:spPr>
      </p:pic>
      <p:sp>
        <p:nvSpPr>
          <p:cNvPr id="9" name="Rectangle 8"/>
          <p:cNvSpPr/>
          <p:nvPr/>
        </p:nvSpPr>
        <p:spPr bwMode="auto">
          <a:xfrm>
            <a:off x="1969818" y="3873500"/>
            <a:ext cx="3980132"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pic>
        <p:nvPicPr>
          <p:cNvPr id="45058" name="Picture 2"/>
          <p:cNvPicPr>
            <a:picLocks noChangeAspect="1" noChangeArrowheads="1"/>
          </p:cNvPicPr>
          <p:nvPr/>
        </p:nvPicPr>
        <p:blipFill>
          <a:blip r:embed="rId3"/>
          <a:srcRect/>
          <a:stretch>
            <a:fillRect/>
          </a:stretch>
        </p:blipFill>
        <p:spPr bwMode="auto">
          <a:xfrm>
            <a:off x="1969818" y="3207200"/>
            <a:ext cx="5820314" cy="288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200" b="1" spc="-50" dirty="0" smtClean="0"/>
              <a:t>In order to specify a deadline, we open the properties screen of the milestone activity (double-click on the activity). In the tab “advanced” we can specify the deadline.</a:t>
            </a:r>
          </a:p>
        </p:txBody>
      </p:sp>
      <p:sp>
        <p:nvSpPr>
          <p:cNvPr id="9" name="Rectangle 8"/>
          <p:cNvSpPr/>
          <p:nvPr/>
        </p:nvSpPr>
        <p:spPr bwMode="auto">
          <a:xfrm>
            <a:off x="1969818" y="3873500"/>
            <a:ext cx="3980132"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The deadline is shown on the GANTT chart using a green arrow.</a:t>
            </a:r>
          </a:p>
        </p:txBody>
      </p:sp>
      <p:sp>
        <p:nvSpPr>
          <p:cNvPr id="10" name="Rectangle 9"/>
          <p:cNvSpPr/>
          <p:nvPr/>
        </p:nvSpPr>
        <p:spPr bwMode="auto">
          <a:xfrm>
            <a:off x="7291750" y="4972050"/>
            <a:ext cx="360000"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The deadline is shown on the GANTT chart using a green arrow.</a:t>
            </a:r>
          </a:p>
        </p:txBody>
      </p:sp>
      <p:sp>
        <p:nvSpPr>
          <p:cNvPr id="10" name="Rectangle 9"/>
          <p:cNvSpPr/>
          <p:nvPr/>
        </p:nvSpPr>
        <p:spPr bwMode="auto">
          <a:xfrm>
            <a:off x="7291750" y="4972050"/>
            <a:ext cx="360000"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
        <p:nvSpPr>
          <p:cNvPr id="11" name="Rectangle 10"/>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b="1" spc="-50" dirty="0" smtClean="0">
                <a:solidFill>
                  <a:schemeClr val="accent6">
                    <a:lumMod val="50000"/>
                  </a:schemeClr>
                </a:solidFill>
              </a:rPr>
              <a:t>A DEADLINE MEANS NOTHING HOWEVER IF IT CANNOT BE ENFORCED. THEREFORE, A PENALTY CLAUSE IS USUALLY INCLUDED IN EVERY PROJECT CONTRACT! IN ORDER TO DEFINE THIS PENALTY CLAUSE IN MICROSOFT PROJECT WE HAVE TO CHANGE “VIEWS”…</a:t>
            </a:r>
            <a:endParaRPr lang="en-US"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The deadline is shown on the GANTT chart using a green arrow.</a:t>
            </a:r>
          </a:p>
        </p:txBody>
      </p:sp>
      <p:sp>
        <p:nvSpPr>
          <p:cNvPr id="10" name="Rectangle 9"/>
          <p:cNvSpPr/>
          <p:nvPr/>
        </p:nvSpPr>
        <p:spPr bwMode="auto">
          <a:xfrm>
            <a:off x="7291750" y="4972050"/>
            <a:ext cx="360000"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
        <p:nvSpPr>
          <p:cNvPr id="11" name="Rectangle 10"/>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b="1" spc="-50" dirty="0" smtClean="0">
                <a:solidFill>
                  <a:schemeClr val="accent6">
                    <a:lumMod val="50000"/>
                  </a:schemeClr>
                </a:solidFill>
              </a:rPr>
              <a:t>A DEADLINE MEANS NOTHING HOWEVER IF IT CANNOT BE ENFORCED. THEREFORE, A PENALTY CLAUSE IS USUALLY INCLUDED IN EVERY PROJECT CONTRACT! IN ORDER TO DEFINE THIS PENALTY CLAUSE IN MICROSOFT PROJECT WE HAVE TO CHANGE “VIEWS”…</a:t>
            </a:r>
            <a:endParaRPr lang="en-US" b="1" spc="-50" dirty="0">
              <a:solidFill>
                <a:schemeClr val="accent6">
                  <a:lumMod val="50000"/>
                </a:schemeClr>
              </a:solidFill>
            </a:endParaRPr>
          </a:p>
        </p:txBody>
      </p:sp>
      <p:sp>
        <p:nvSpPr>
          <p:cNvPr id="9" name="Rectangle 8"/>
          <p:cNvSpPr/>
          <p:nvPr/>
        </p:nvSpPr>
        <p:spPr bwMode="auto">
          <a:xfrm>
            <a:off x="704850" y="1117600"/>
            <a:ext cx="8372444" cy="5689600"/>
          </a:xfrm>
          <a:prstGeom prst="rect">
            <a:avLst/>
          </a:prstGeom>
          <a:solidFill>
            <a:srgbClr val="FFFFFF">
              <a:alpha val="80000"/>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2" name="Rectangle 11"/>
          <p:cNvSpPr/>
          <p:nvPr/>
        </p:nvSpPr>
        <p:spPr bwMode="auto">
          <a:xfrm>
            <a:off x="1999975" y="1626502"/>
            <a:ext cx="5760000" cy="4680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900" b="1" spc="-40" dirty="0" smtClean="0"/>
              <a:t>Microsoft Project provides many different ways to look at one and the same project. Popular views include:</a:t>
            </a:r>
          </a:p>
          <a:p>
            <a:pPr algn="just"/>
            <a:endParaRPr lang="en-US" sz="800" b="1" spc="-40" dirty="0" smtClean="0"/>
          </a:p>
          <a:p>
            <a:pPr marL="457200" indent="-457200" algn="just">
              <a:buFont typeface="Courier New" pitchFamily="49" charset="0"/>
              <a:buChar char="o"/>
            </a:pPr>
            <a:r>
              <a:rPr lang="en-US" sz="1900" b="1" spc="-40" dirty="0" smtClean="0"/>
              <a:t>The </a:t>
            </a:r>
            <a:r>
              <a:rPr lang="en-US" sz="1900" b="1" spc="-40" dirty="0" smtClean="0">
                <a:solidFill>
                  <a:schemeClr val="accent6">
                    <a:lumMod val="50000"/>
                  </a:schemeClr>
                </a:solidFill>
              </a:rPr>
              <a:t>GANTT chart</a:t>
            </a:r>
            <a:r>
              <a:rPr lang="en-US" sz="1900" b="1" spc="-40" dirty="0" smtClean="0"/>
              <a:t> view that we have been using until now</a:t>
            </a:r>
          </a:p>
          <a:p>
            <a:pPr marL="457200" indent="-457200" algn="just">
              <a:buFont typeface="Courier New" pitchFamily="49" charset="0"/>
              <a:buChar char="o"/>
            </a:pPr>
            <a:r>
              <a:rPr lang="en-US" sz="1900" b="1" spc="-40" dirty="0" smtClean="0">
                <a:solidFill>
                  <a:schemeClr val="accent6">
                    <a:lumMod val="50000"/>
                  </a:schemeClr>
                </a:solidFill>
              </a:rPr>
              <a:t>Tracking GANTT</a:t>
            </a:r>
            <a:r>
              <a:rPr lang="en-US" sz="1900" b="1" spc="-40" dirty="0" smtClean="0"/>
              <a:t> allows you to see the critical path and to track the progress of your project</a:t>
            </a:r>
          </a:p>
          <a:p>
            <a:pPr marL="457200" indent="-457200" algn="just">
              <a:buFont typeface="Courier New" pitchFamily="49" charset="0"/>
              <a:buChar char="o"/>
            </a:pPr>
            <a:r>
              <a:rPr lang="en-US" sz="1900" b="1" spc="-40" dirty="0" smtClean="0">
                <a:solidFill>
                  <a:schemeClr val="accent6">
                    <a:lumMod val="50000"/>
                  </a:schemeClr>
                </a:solidFill>
              </a:rPr>
              <a:t>Network Diagram</a:t>
            </a:r>
            <a:r>
              <a:rPr lang="en-US" sz="1900" b="1" spc="-40" dirty="0" smtClean="0"/>
              <a:t> presents the project network</a:t>
            </a:r>
          </a:p>
          <a:p>
            <a:pPr marL="457200" indent="-457200" algn="just">
              <a:buFont typeface="Courier New" pitchFamily="49" charset="0"/>
              <a:buChar char="o"/>
            </a:pPr>
            <a:r>
              <a:rPr lang="en-US" sz="1900" b="1" spc="-40" dirty="0" smtClean="0">
                <a:solidFill>
                  <a:schemeClr val="accent6">
                    <a:lumMod val="50000"/>
                  </a:schemeClr>
                </a:solidFill>
              </a:rPr>
              <a:t>Resource sheet</a:t>
            </a:r>
            <a:r>
              <a:rPr lang="en-US" sz="1900" b="1" spc="-40" dirty="0" smtClean="0"/>
              <a:t> allows you to define the resources that you use to execute your project (to keep things simple, we do not use this view)</a:t>
            </a:r>
          </a:p>
          <a:p>
            <a:pPr marL="457200" indent="-457200" algn="just">
              <a:buFont typeface="Courier New" pitchFamily="49" charset="0"/>
              <a:buChar char="o"/>
            </a:pPr>
            <a:r>
              <a:rPr lang="en-US" sz="1900" b="1" spc="-40" dirty="0" smtClean="0"/>
              <a:t>…</a:t>
            </a:r>
          </a:p>
          <a:p>
            <a:pPr marL="457200" indent="-457200" algn="just"/>
            <a:endParaRPr lang="en-US" sz="800" b="1" spc="-40" dirty="0" smtClean="0"/>
          </a:p>
          <a:p>
            <a:pPr algn="just"/>
            <a:r>
              <a:rPr lang="en-US" sz="1900" b="1" spc="-40" dirty="0" smtClean="0"/>
              <a:t>In order to access these different “views” either select view in the menu (Project 2007) or change the view using the icon on the upper-left side of the view tab (Project 2010).</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a:srcRect/>
          <a:stretch>
            <a:fillRect/>
          </a:stretch>
        </p:blipFill>
        <p:spPr bwMode="auto">
          <a:xfrm>
            <a:off x="2218854" y="2487200"/>
            <a:ext cx="532224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Feel free to grab a coffee while you wait for the installation to complete…</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88068" name="Picture 4" descr="http://i.dailymail.co.uk/i/pix/2009/12/07/article-1233750-006CD64F00000258-83_468x410.jpg"/>
          <p:cNvPicPr>
            <a:picLocks noChangeAspect="1" noChangeArrowheads="1"/>
          </p:cNvPicPr>
          <p:nvPr/>
        </p:nvPicPr>
        <p:blipFill>
          <a:blip r:embed="rId3"/>
          <a:srcRect/>
          <a:stretch>
            <a:fillRect/>
          </a:stretch>
        </p:blipFill>
        <p:spPr bwMode="auto">
          <a:xfrm>
            <a:off x="2218854" y="2487200"/>
            <a:ext cx="5322240" cy="4320110"/>
          </a:xfrm>
          <a:prstGeom prst="rect">
            <a:avLst/>
          </a:prstGeom>
          <a:noFill/>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The deadline is shown on the GANTT chart using a green arrow.</a:t>
            </a:r>
          </a:p>
        </p:txBody>
      </p:sp>
      <p:sp>
        <p:nvSpPr>
          <p:cNvPr id="10" name="Rectangle 9"/>
          <p:cNvSpPr/>
          <p:nvPr/>
        </p:nvSpPr>
        <p:spPr bwMode="auto">
          <a:xfrm>
            <a:off x="7291750" y="4972050"/>
            <a:ext cx="360000"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
        <p:nvSpPr>
          <p:cNvPr id="11" name="Rectangle 10"/>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b="1" spc="-50" dirty="0" smtClean="0">
                <a:solidFill>
                  <a:schemeClr val="accent6">
                    <a:lumMod val="50000"/>
                  </a:schemeClr>
                </a:solidFill>
              </a:rPr>
              <a:t>A DEADLINE MEANS NOTHING HOWEVER IF IT CANNOT BE ENFORCED. THEREFORE, A PENALTY CLAUSE IS USUALLY INCLUDED IN EVERY PROJECT CONTRACT! IN ORDER TO DEFINE THIS PENALTY CLAUSE IN MICROSOFT PROJECT WE HAVE TO CHANGE “VIEWS”…</a:t>
            </a:r>
            <a:endParaRPr lang="en-US" b="1" spc="-50" dirty="0">
              <a:solidFill>
                <a:schemeClr val="accent6">
                  <a:lumMod val="50000"/>
                </a:schemeClr>
              </a:solidFill>
            </a:endParaRPr>
          </a:p>
        </p:txBody>
      </p:sp>
      <p:sp>
        <p:nvSpPr>
          <p:cNvPr id="9" name="Rectangle 8"/>
          <p:cNvSpPr/>
          <p:nvPr/>
        </p:nvSpPr>
        <p:spPr bwMode="auto">
          <a:xfrm>
            <a:off x="704850" y="1117600"/>
            <a:ext cx="8372444" cy="5689600"/>
          </a:xfrm>
          <a:prstGeom prst="rect">
            <a:avLst/>
          </a:prstGeom>
          <a:solidFill>
            <a:srgbClr val="FFFFFF">
              <a:alpha val="80000"/>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2" name="Rectangle 11"/>
          <p:cNvSpPr/>
          <p:nvPr/>
        </p:nvSpPr>
        <p:spPr bwMode="auto">
          <a:xfrm>
            <a:off x="1999975" y="1626502"/>
            <a:ext cx="5760000" cy="4680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rtlCol="0" anchor="ctr"/>
          <a:lstStyle/>
          <a:p>
            <a:pPr marL="457200" indent="-457200" algn="ctr"/>
            <a:r>
              <a:rPr lang="en-US" b="1" dirty="0" err="1" smtClean="0"/>
              <a:t>RiskTool</a:t>
            </a:r>
            <a:r>
              <a:rPr lang="en-US" b="1" dirty="0" smtClean="0"/>
              <a:t> itself also provides three different views:</a:t>
            </a:r>
          </a:p>
          <a:p>
            <a:pPr marL="457200" indent="-457200" algn="just"/>
            <a:endParaRPr lang="en-US" sz="600" b="1" dirty="0" smtClean="0"/>
          </a:p>
          <a:p>
            <a:pPr marL="457200" indent="-457200" algn="just">
              <a:buFont typeface="Courier New" pitchFamily="49" charset="0"/>
              <a:buChar char="o"/>
            </a:pPr>
            <a:r>
              <a:rPr lang="en-US" b="1" dirty="0" smtClean="0">
                <a:solidFill>
                  <a:schemeClr val="accent6">
                    <a:lumMod val="50000"/>
                  </a:schemeClr>
                </a:solidFill>
              </a:rPr>
              <a:t>CREEMERS - Buffer View</a:t>
            </a:r>
            <a:r>
              <a:rPr lang="en-US" b="1" dirty="0" smtClean="0"/>
              <a:t>: shows you the buffers that are calculated by </a:t>
            </a:r>
            <a:r>
              <a:rPr lang="en-US" b="1" dirty="0" err="1" smtClean="0"/>
              <a:t>RiskTool</a:t>
            </a:r>
            <a:endParaRPr lang="en-US" b="1" dirty="0" smtClean="0"/>
          </a:p>
          <a:p>
            <a:pPr marL="457200" indent="-457200" algn="just">
              <a:buFont typeface="Courier New" pitchFamily="49" charset="0"/>
              <a:buChar char="o"/>
            </a:pPr>
            <a:r>
              <a:rPr lang="en-US" b="1" dirty="0" smtClean="0">
                <a:solidFill>
                  <a:schemeClr val="accent6">
                    <a:lumMod val="50000"/>
                  </a:schemeClr>
                </a:solidFill>
              </a:rPr>
              <a:t>CREEMERS - Financial Risk Analysis</a:t>
            </a:r>
            <a:r>
              <a:rPr lang="en-US" b="1" dirty="0" smtClean="0"/>
              <a:t>: allows you to define different costs and shows you the costs assigned to each activity as calculated by </a:t>
            </a:r>
            <a:r>
              <a:rPr lang="en-US" b="1" dirty="0" err="1" smtClean="0"/>
              <a:t>RiskTool</a:t>
            </a:r>
            <a:endParaRPr lang="en-US" b="1" dirty="0" smtClean="0"/>
          </a:p>
          <a:p>
            <a:pPr marL="457200" indent="-457200" algn="just">
              <a:buFont typeface="Courier New" pitchFamily="49" charset="0"/>
              <a:buChar char="o"/>
            </a:pPr>
            <a:r>
              <a:rPr lang="en-US" b="1" dirty="0" smtClean="0">
                <a:solidFill>
                  <a:schemeClr val="accent6">
                    <a:lumMod val="50000"/>
                  </a:schemeClr>
                </a:solidFill>
              </a:rPr>
              <a:t>CREEMERS - Risk Analysis</a:t>
            </a:r>
            <a:r>
              <a:rPr lang="en-US" b="1" dirty="0" smtClean="0"/>
              <a:t>: allows you to assign activities to activity groups and provides information on the criticality and CDC of an activity</a:t>
            </a:r>
          </a:p>
          <a:p>
            <a:pPr marL="457200" indent="-457200" algn="just"/>
            <a:endParaRPr lang="en-US" sz="600" b="1" dirty="0" smtClean="0"/>
          </a:p>
          <a:p>
            <a:pPr algn="just"/>
            <a:r>
              <a:rPr lang="en-US" b="1" dirty="0" smtClean="0"/>
              <a:t>In what follows we will discuss each of these views in detail.</a:t>
            </a:r>
          </a:p>
          <a:p>
            <a:pPr algn="just"/>
            <a:endParaRPr lang="en-US" sz="600" b="1" dirty="0" smtClean="0"/>
          </a:p>
          <a:p>
            <a:pPr algn="just"/>
            <a:r>
              <a:rPr lang="en-US" b="1" dirty="0" smtClean="0"/>
              <a:t>These views are </a:t>
            </a:r>
            <a:r>
              <a:rPr lang="en-US" b="1" u="sng" dirty="0" smtClean="0"/>
              <a:t>NOT</a:t>
            </a:r>
            <a:r>
              <a:rPr lang="en-US" b="1" dirty="0" smtClean="0"/>
              <a:t> available by default. You need to work with a project template provided in class (i.e. in order to have access to these views, just use the empty-project template that we are working in right now &amp; that is available on IESEG online).</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The deadline is shown on the GANTT chart using a green arrow.</a:t>
            </a:r>
          </a:p>
        </p:txBody>
      </p:sp>
      <p:sp>
        <p:nvSpPr>
          <p:cNvPr id="10" name="Rectangle 9"/>
          <p:cNvSpPr/>
          <p:nvPr/>
        </p:nvSpPr>
        <p:spPr bwMode="auto">
          <a:xfrm>
            <a:off x="7291750" y="4972050"/>
            <a:ext cx="360000"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
        <p:nvSpPr>
          <p:cNvPr id="11" name="Rectangle 10"/>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b="1" spc="-50" dirty="0" smtClean="0">
                <a:solidFill>
                  <a:schemeClr val="accent6">
                    <a:lumMod val="50000"/>
                  </a:schemeClr>
                </a:solidFill>
              </a:rPr>
              <a:t>A DEADLINE MEANS NOTHING HOWEVER IF IT CANNOT BE ENFORCED. THEREFORE, A PENALTY CLAUSE IS USUALLY INCLUDED IN EVERY PROJECT CONTRACT! IN ORDER TO DEFINE THIS PENALTY CLAUSE IN MICROSOFT PROJECT WE HAVE TO CHANGE “VIEWS”…</a:t>
            </a:r>
            <a:endParaRPr lang="en-US" b="1" spc="-50" dirty="0">
              <a:solidFill>
                <a:schemeClr val="accent6">
                  <a:lumMod val="50000"/>
                </a:schemeClr>
              </a:solidFill>
            </a:endParaRPr>
          </a:p>
        </p:txBody>
      </p:sp>
      <p:sp>
        <p:nvSpPr>
          <p:cNvPr id="9" name="Rectangle 8"/>
          <p:cNvSpPr/>
          <p:nvPr/>
        </p:nvSpPr>
        <p:spPr bwMode="auto">
          <a:xfrm>
            <a:off x="704850" y="1117600"/>
            <a:ext cx="8372444" cy="5689600"/>
          </a:xfrm>
          <a:prstGeom prst="rect">
            <a:avLst/>
          </a:prstGeom>
          <a:solidFill>
            <a:srgbClr val="FFFFFF">
              <a:alpha val="80000"/>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2" name="Rectangle 11"/>
          <p:cNvSpPr/>
          <p:nvPr/>
        </p:nvSpPr>
        <p:spPr bwMode="auto">
          <a:xfrm>
            <a:off x="1999975" y="1626502"/>
            <a:ext cx="5760000" cy="4680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rtlCol="0" anchor="ctr"/>
          <a:lstStyle/>
          <a:p>
            <a:pPr marL="457200" indent="-457200" algn="ctr"/>
            <a:r>
              <a:rPr lang="en-US" b="1" dirty="0" err="1" smtClean="0"/>
              <a:t>RiskTool</a:t>
            </a:r>
            <a:r>
              <a:rPr lang="en-US" b="1" dirty="0" smtClean="0"/>
              <a:t> itself also provides three different views:</a:t>
            </a:r>
          </a:p>
          <a:p>
            <a:pPr marL="457200" indent="-457200" algn="just"/>
            <a:endParaRPr lang="en-US" sz="600" b="1" dirty="0" smtClean="0"/>
          </a:p>
          <a:p>
            <a:pPr marL="457200" indent="-457200" algn="just">
              <a:buFont typeface="Courier New" pitchFamily="49" charset="0"/>
              <a:buChar char="o"/>
            </a:pPr>
            <a:r>
              <a:rPr lang="en-US" b="1" dirty="0" smtClean="0">
                <a:solidFill>
                  <a:schemeClr val="accent6">
                    <a:lumMod val="50000"/>
                  </a:schemeClr>
                </a:solidFill>
              </a:rPr>
              <a:t>CREEMERS - Buffer View</a:t>
            </a:r>
            <a:r>
              <a:rPr lang="en-US" b="1" dirty="0" smtClean="0"/>
              <a:t>: shows you the buffers that are calculated by </a:t>
            </a:r>
            <a:r>
              <a:rPr lang="en-US" b="1" dirty="0" err="1" smtClean="0"/>
              <a:t>RiskTool</a:t>
            </a:r>
            <a:endParaRPr lang="en-US" b="1" dirty="0" smtClean="0"/>
          </a:p>
          <a:p>
            <a:pPr marL="457200" indent="-457200" algn="just">
              <a:buFont typeface="Courier New" pitchFamily="49" charset="0"/>
              <a:buChar char="o"/>
            </a:pPr>
            <a:r>
              <a:rPr lang="en-US" b="1" dirty="0" smtClean="0">
                <a:solidFill>
                  <a:schemeClr val="accent6">
                    <a:lumMod val="50000"/>
                  </a:schemeClr>
                </a:solidFill>
              </a:rPr>
              <a:t>CREEMERS - Financial Risk Analysis</a:t>
            </a:r>
            <a:r>
              <a:rPr lang="en-US" b="1" dirty="0" smtClean="0"/>
              <a:t>: allows you to define different costs and shows you the costs assigned to each activity as calculated by </a:t>
            </a:r>
            <a:r>
              <a:rPr lang="en-US" b="1" dirty="0" err="1" smtClean="0"/>
              <a:t>RiskTool</a:t>
            </a:r>
            <a:endParaRPr lang="en-US" b="1" dirty="0" smtClean="0"/>
          </a:p>
          <a:p>
            <a:pPr marL="457200" indent="-457200" algn="just">
              <a:buFont typeface="Courier New" pitchFamily="49" charset="0"/>
              <a:buChar char="o"/>
            </a:pPr>
            <a:r>
              <a:rPr lang="en-US" b="1" dirty="0" smtClean="0">
                <a:solidFill>
                  <a:schemeClr val="accent6">
                    <a:lumMod val="50000"/>
                  </a:schemeClr>
                </a:solidFill>
              </a:rPr>
              <a:t>CREEMERS - Risk Analysis</a:t>
            </a:r>
            <a:r>
              <a:rPr lang="en-US" b="1" dirty="0" smtClean="0"/>
              <a:t>: allows you to assign activities to activity groups and provides information on the criticality and CDC of an activity</a:t>
            </a:r>
          </a:p>
          <a:p>
            <a:pPr marL="457200" indent="-457200" algn="just"/>
            <a:endParaRPr lang="en-US" sz="600" b="1" dirty="0" smtClean="0"/>
          </a:p>
          <a:p>
            <a:pPr algn="just"/>
            <a:r>
              <a:rPr lang="en-US" b="1" dirty="0" smtClean="0"/>
              <a:t>In what follows we will discuss each of these views in detail.</a:t>
            </a:r>
          </a:p>
          <a:p>
            <a:pPr algn="just"/>
            <a:endParaRPr lang="en-US" sz="600" b="1" dirty="0" smtClean="0"/>
          </a:p>
          <a:p>
            <a:pPr algn="just"/>
            <a:r>
              <a:rPr lang="en-US" b="1" dirty="0" smtClean="0"/>
              <a:t>These views are </a:t>
            </a:r>
            <a:r>
              <a:rPr lang="en-US" b="1" u="sng" dirty="0" smtClean="0"/>
              <a:t>NOT</a:t>
            </a:r>
            <a:r>
              <a:rPr lang="en-US" b="1" dirty="0" smtClean="0"/>
              <a:t> available by default. You need to work with a project template provided in class (i.e. in order to have access to these views, just use the empty-project template that we are working in right now &amp; that is available on IESEG online).</a:t>
            </a:r>
          </a:p>
        </p:txBody>
      </p:sp>
      <p:sp>
        <p:nvSpPr>
          <p:cNvPr id="13" name="Rectangle 12"/>
          <p:cNvSpPr/>
          <p:nvPr/>
        </p:nvSpPr>
        <p:spPr bwMode="auto">
          <a:xfrm rot="19800000">
            <a:off x="826294" y="35855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100" b="1" dirty="0" smtClean="0">
                <a:solidFill>
                  <a:schemeClr val="accent6">
                    <a:lumMod val="50000"/>
                  </a:schemeClr>
                </a:solidFill>
              </a:rPr>
              <a:t>IN ORDER TO ASSIGN A PENALTY FOR EXCEEDING THE PROJECT DEADLINE, WE HAVE TO SELECT THE “CREEMERS - Financial Risk </a:t>
            </a:r>
            <a:r>
              <a:rPr lang="nl-BE" sz="2100" b="1" dirty="0" err="1" smtClean="0">
                <a:solidFill>
                  <a:schemeClr val="accent6">
                    <a:lumMod val="50000"/>
                  </a:schemeClr>
                </a:solidFill>
              </a:rPr>
              <a:t>Analysis</a:t>
            </a:r>
            <a:r>
              <a:rPr lang="nl-BE" sz="2100" b="1" dirty="0" smtClean="0">
                <a:solidFill>
                  <a:schemeClr val="accent6">
                    <a:lumMod val="50000"/>
                  </a:schemeClr>
                </a:solidFill>
              </a:rPr>
              <a:t>” VIEW…</a:t>
            </a:r>
            <a:endParaRPr lang="en-US" sz="2100" b="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Select the “Creemers – Financial Risk Analysis” view.</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In this view there are a number of columns that are important.</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3"/>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50" dirty="0" smtClean="0"/>
              <a:t>“Cost per additional day” specifies the additional cost that has to be paid to execute the activity an additional day if the activity takes longer than expected (e.g. the wage of a worker).</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3" name="Picture 3"/>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550" b="1" dirty="0" smtClean="0"/>
              <a:t>“Cost per day (inactive)” specifies the additional cost that has to be paid to execute the activity an additional day if the activity takes longer than expected AND if that activity does not require an active resource (e.g. if it freezes, construction activities are stopped &amp; we do not need to pay for workers however we still need to pay for the rent of a crane).</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700" b="1" spc="-40" dirty="0" smtClean="0"/>
              <a:t>“Rescheduling cost” are the costs involved when we have to reschedule the activity (i.e. if its predecessors take longer than expected). It are the costs that are associated with the renegotiation of supplier contracts, claims issued by suppliers because of breach of contract, the cost of rescheduling itself…</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700" b="1" spc="-40" dirty="0" smtClean="0"/>
              <a:t>“Rescheduling cost” are the costs involved when we have to reschedule the activity (i.e. if its predecessors take longer than expected). It are the costs that are associated with the renegotiation of supplier contracts, claims issued by suppliers because of breach of contract, the cost of rescheduling itself…</a:t>
            </a:r>
          </a:p>
        </p:txBody>
      </p:sp>
      <p:sp>
        <p:nvSpPr>
          <p:cNvPr id="6" name="Rectangle 5"/>
          <p:cNvSpPr/>
          <p:nvPr/>
        </p:nvSpPr>
        <p:spPr bwMode="auto">
          <a:xfrm rot="19800000">
            <a:off x="826294" y="35855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600" b="1" dirty="0" smtClean="0">
                <a:solidFill>
                  <a:schemeClr val="accent6">
                    <a:lumMod val="50000"/>
                  </a:schemeClr>
                </a:solidFill>
              </a:rPr>
              <a:t>NEXT TO A PENALTY CLAUSE WE ALSO HAVE RESCHEDULING COSTS, WHY NOT FILL THEM OUT WHILE WE ARE AT IT!</a:t>
            </a:r>
            <a:endParaRPr lang="en-US" sz="2600" b="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ChangeAspect="1" noChangeArrowheads="1"/>
          </p:cNvPicPr>
          <p:nvPr/>
        </p:nvPicPr>
        <p:blipFill>
          <a:blip r:embed="rId2"/>
          <a:srcRect/>
          <a:stretch>
            <a:fillRect/>
          </a:stretch>
        </p:blipFill>
        <p:spPr bwMode="auto">
          <a:xfrm>
            <a:off x="2218854" y="2487200"/>
            <a:ext cx="532224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You’re done!</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r>
            </a:tbl>
          </a:graphicData>
        </a:graphic>
      </p:graphicFrame>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Add the rescheduling costs…</a:t>
            </a:r>
          </a:p>
        </p:txBody>
      </p:sp>
      <p:sp>
        <p:nvSpPr>
          <p:cNvPr id="9" name="Rectangle 8"/>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0" name="Table 9"/>
          <p:cNvGraphicFramePr>
            <a:graphicFrameLocks noGrp="1"/>
          </p:cNvGraphicFramePr>
          <p:nvPr/>
        </p:nvGraphicFramePr>
        <p:xfrm>
          <a:off x="5486733" y="3975187"/>
          <a:ext cx="3139033" cy="2390776"/>
        </p:xfrm>
        <a:graphic>
          <a:graphicData uri="http://schemas.openxmlformats.org/drawingml/2006/table">
            <a:tbl>
              <a:tblPr/>
              <a:tblGrid>
                <a:gridCol w="282058"/>
                <a:gridCol w="1774236"/>
                <a:gridCol w="1082739"/>
              </a:tblGrid>
              <a:tr h="191627">
                <a:tc gridSpan="3">
                  <a:txBody>
                    <a:bodyPr/>
                    <a:lstStyle/>
                    <a:p>
                      <a:pPr algn="ctr" fontAlgn="ctr"/>
                      <a:r>
                        <a:rPr lang="en-US" sz="1100" b="1" i="0" u="none" strike="noStrike" dirty="0">
                          <a:solidFill>
                            <a:srgbClr val="ECF4F4"/>
                          </a:solidFill>
                          <a:latin typeface="Calibri"/>
                        </a:rPr>
                        <a:t>List of Activities</a:t>
                      </a:r>
                    </a:p>
                  </a:txBody>
                  <a:tcPr marL="9125" marR="9125" marT="91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82502">
                <a:tc>
                  <a:txBody>
                    <a:bodyPr/>
                    <a:lstStyle/>
                    <a:p>
                      <a:pPr algn="ctr" fontAlgn="ctr"/>
                      <a:r>
                        <a:rPr lang="en-US" sz="1100" b="1" i="0" u="none" strike="noStrike">
                          <a:solidFill>
                            <a:srgbClr val="2F4F4F"/>
                          </a:solidFill>
                          <a:latin typeface="Calibri"/>
                        </a:rPr>
                        <a:t>ACT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Name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dirty="0">
                          <a:solidFill>
                            <a:srgbClr val="2F4F4F"/>
                          </a:solidFill>
                          <a:latin typeface="Calibri"/>
                        </a:rPr>
                        <a:t>Rescheduling cost</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82502">
                <a:tc>
                  <a:txBody>
                    <a:bodyPr/>
                    <a:lstStyle/>
                    <a:p>
                      <a:pPr algn="ctr" fontAlgn="ctr"/>
                      <a:r>
                        <a:rPr lang="en-US" sz="1100" b="0" i="0" u="none" strike="noStrike" dirty="0">
                          <a:solidFill>
                            <a:srgbClr val="2F4F4F"/>
                          </a:solidFill>
                          <a:latin typeface="Calibri"/>
                        </a:rPr>
                        <a:t>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Concrete Palace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dirty="0">
                          <a:solidFill>
                            <a:srgbClr val="2F4F4F"/>
                          </a:solidFill>
                          <a:latin typeface="Calibri"/>
                        </a:rPr>
                        <a:t>2</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Concrete Jacuzzi Slab</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3</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Back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€ 100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4</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dirty="0">
                          <a:solidFill>
                            <a:srgbClr val="2F4F4F"/>
                          </a:solidFill>
                          <a:latin typeface="Calibri"/>
                        </a:rPr>
                        <a:t>Building Front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€ 200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5</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Building Left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€ 300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6</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€ 400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7</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8</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€ 600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82502">
                <a:tc>
                  <a:txBody>
                    <a:bodyPr/>
                    <a:lstStyle/>
                    <a:p>
                      <a:pPr algn="ctr" fontAlgn="ctr"/>
                      <a:r>
                        <a:rPr lang="en-US" sz="1100" b="0" i="0" u="none" strike="noStrike">
                          <a:solidFill>
                            <a:srgbClr val="2F4F4F"/>
                          </a:solidFill>
                          <a:latin typeface="Calibri"/>
                        </a:rPr>
                        <a:t>9</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€ 700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82502">
                <a:tc>
                  <a:txBody>
                    <a:bodyPr/>
                    <a:lstStyle/>
                    <a:p>
                      <a:pPr algn="ctr" fontAlgn="ctr"/>
                      <a:r>
                        <a:rPr lang="en-US" sz="1100" b="0" i="0" u="none" strike="noStrike">
                          <a:solidFill>
                            <a:srgbClr val="2F4F4F"/>
                          </a:solidFill>
                          <a:latin typeface="Calibri"/>
                        </a:rPr>
                        <a:t>10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dirty="0">
                          <a:solidFill>
                            <a:srgbClr val="2F4F4F"/>
                          </a:solidFill>
                          <a:latin typeface="Calibri"/>
                        </a:rPr>
                        <a:t>€ 800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1627">
                <a:tc>
                  <a:txBody>
                    <a:bodyPr/>
                    <a:lstStyle/>
                    <a:p>
                      <a:pPr algn="ctr" fontAlgn="ctr"/>
                      <a:r>
                        <a:rPr lang="en-US" sz="1100" b="0" i="0" u="none" strike="noStrike">
                          <a:solidFill>
                            <a:srgbClr val="2F4F4F"/>
                          </a:solidFill>
                          <a:latin typeface="Calibri"/>
                        </a:rPr>
                        <a:t>11</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a:solidFill>
                            <a:srgbClr val="2F4F4F"/>
                          </a:solidFill>
                          <a:latin typeface="Calibri"/>
                        </a:rPr>
                        <a:t>Deadline</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€ 0</a:t>
                      </a:r>
                    </a:p>
                  </a:txBody>
                  <a:tcPr marL="9125" marR="9125" marT="91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r>
            </a:tbl>
          </a:graphicData>
        </a:graphic>
      </p:graphicFrame>
      <p:sp>
        <p:nvSpPr>
          <p:cNvPr id="11" name="Rectangle 10"/>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3200" b="1" spc="-50" dirty="0" smtClean="0">
                <a:solidFill>
                  <a:schemeClr val="accent6">
                    <a:lumMod val="50000"/>
                  </a:schemeClr>
                </a:solidFill>
              </a:rPr>
              <a:t>WEREN’T WE ADDING A PENALTY CLAUSE???</a:t>
            </a:r>
            <a:endParaRPr lang="en-US" sz="32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2"/>
          <a:srcRect/>
          <a:stretch>
            <a:fillRect/>
          </a:stretch>
        </p:blipFill>
        <p:spPr bwMode="auto">
          <a:xfrm>
            <a:off x="2994629" y="2487200"/>
            <a:ext cx="377069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Have a look in your Microsoft Office folder to start Microsoft Project 2010!</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40" dirty="0" smtClean="0"/>
              <a:t>“Fixed penalty” is the penalty that you incur if you do not make a deadline that is assigned to an activity (in this example a deadline is only assigned to the project completion time milestone, in reality however many activities can have deadlines).</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In our example no fixed penalty has been assigned!</a:t>
            </a:r>
          </a:p>
        </p:txBody>
      </p:sp>
      <p:sp>
        <p:nvSpPr>
          <p:cNvPr id="10" name="Rectangle 9"/>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9" name="Table 8"/>
          <p:cNvGraphicFramePr>
            <a:graphicFrameLocks noGrp="1"/>
          </p:cNvGraphicFramePr>
          <p:nvPr/>
        </p:nvGraphicFramePr>
        <p:xfrm>
          <a:off x="5544949" y="3922800"/>
          <a:ext cx="3022600" cy="2495550"/>
        </p:xfrm>
        <a:graphic>
          <a:graphicData uri="http://schemas.openxmlformats.org/drawingml/2006/table">
            <a:tbl>
              <a:tblPr/>
              <a:tblGrid>
                <a:gridCol w="294656"/>
                <a:gridCol w="1853481"/>
                <a:gridCol w="874463"/>
              </a:tblGrid>
              <a:tr h="200025">
                <a:tc gridSpan="3">
                  <a:txBody>
                    <a:bodyPr/>
                    <a:lstStyle/>
                    <a:p>
                      <a:pPr algn="ctr" fontAlgn="ctr"/>
                      <a:r>
                        <a:rPr lang="en-US" sz="1100" b="1" i="0" u="none" strike="noStrike">
                          <a:solidFill>
                            <a:srgbClr val="ECF4F4"/>
                          </a:solidFill>
                          <a:latin typeface="Calibri"/>
                        </a:rPr>
                        <a:t>List of Activities</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90500">
                <a:tc>
                  <a:txBody>
                    <a:bodyPr/>
                    <a:lstStyle/>
                    <a:p>
                      <a:pPr algn="ctr" fontAlgn="ctr"/>
                      <a:r>
                        <a:rPr lang="en-US" sz="1100" b="1" i="0" u="none" strike="noStrike">
                          <a:solidFill>
                            <a:srgbClr val="2F4F4F"/>
                          </a:solidFill>
                          <a:latin typeface="Calibri"/>
                        </a:rPr>
                        <a:t>ACT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Fixed Penalty</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90500">
                <a:tc>
                  <a:txBody>
                    <a:bodyPr/>
                    <a:lstStyle/>
                    <a:p>
                      <a:pPr algn="ctr" fontAlgn="ctr"/>
                      <a:r>
                        <a:rPr lang="en-US" sz="1100" b="0" i="0" u="none" strike="noStrike">
                          <a:solidFill>
                            <a:srgbClr val="2F4F4F"/>
                          </a:solidFill>
                          <a:latin typeface="Calibri"/>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Concrete Palace Slab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Concrete Jacuzzi Slab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Back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Front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Left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0025">
                <a:tc>
                  <a:txBody>
                    <a:bodyPr/>
                    <a:lstStyle/>
                    <a:p>
                      <a:pPr algn="ctr" fontAlgn="ctr"/>
                      <a:r>
                        <a:rPr lang="en-US" sz="1100" b="0" i="0" u="none" strike="noStrike">
                          <a:solidFill>
                            <a:srgbClr val="2F4F4F"/>
                          </a:solidFill>
                          <a:latin typeface="Calibri"/>
                        </a:rPr>
                        <a:t>11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Deadline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“Variable penalty” is the penalty that you incur per day that you exceed an activity deadline.</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In our example only the milestone activity has a variable penalty assigned.</a:t>
            </a:r>
          </a:p>
        </p:txBody>
      </p:sp>
      <p:sp>
        <p:nvSpPr>
          <p:cNvPr id="6" name="Rectangle 5"/>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9" name="Table 8"/>
          <p:cNvGraphicFramePr>
            <a:graphicFrameLocks noGrp="1"/>
          </p:cNvGraphicFramePr>
          <p:nvPr/>
        </p:nvGraphicFramePr>
        <p:xfrm>
          <a:off x="5456049" y="3922800"/>
          <a:ext cx="3200400" cy="2495550"/>
        </p:xfrm>
        <a:graphic>
          <a:graphicData uri="http://schemas.openxmlformats.org/drawingml/2006/table">
            <a:tbl>
              <a:tblPr/>
              <a:tblGrid>
                <a:gridCol w="295275"/>
                <a:gridCol w="1857375"/>
                <a:gridCol w="1047750"/>
              </a:tblGrid>
              <a:tr h="200025">
                <a:tc gridSpan="3">
                  <a:txBody>
                    <a:bodyPr/>
                    <a:lstStyle/>
                    <a:p>
                      <a:pPr algn="ctr" fontAlgn="ctr"/>
                      <a:r>
                        <a:rPr lang="en-US" sz="1100" b="1" i="0" u="none" strike="noStrike" dirty="0">
                          <a:solidFill>
                            <a:srgbClr val="ECF4F4"/>
                          </a:solidFill>
                          <a:latin typeface="Calibri"/>
                        </a:rPr>
                        <a:t>List of Activities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90500">
                <a:tc>
                  <a:txBody>
                    <a:bodyPr/>
                    <a:lstStyle/>
                    <a:p>
                      <a:pPr algn="ctr" fontAlgn="ctr"/>
                      <a:r>
                        <a:rPr lang="en-US" sz="1100" b="1" i="0" u="none" strike="noStrike">
                          <a:solidFill>
                            <a:srgbClr val="2F4F4F"/>
                          </a:solidFill>
                          <a:latin typeface="Calibri"/>
                        </a:rPr>
                        <a:t>ACT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Variable Penalty</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90500">
                <a:tc>
                  <a:txBody>
                    <a:bodyPr/>
                    <a:lstStyle/>
                    <a:p>
                      <a:pPr algn="ctr" fontAlgn="ctr"/>
                      <a:r>
                        <a:rPr lang="en-US" sz="1100" b="0" i="0" u="none" strike="noStrike">
                          <a:solidFill>
                            <a:srgbClr val="2F4F4F"/>
                          </a:solidFill>
                          <a:latin typeface="Calibri"/>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Concrete Palace Slab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Concrete Jacuzzi Slab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Back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Front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Left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0025">
                <a:tc>
                  <a:txBody>
                    <a:bodyPr/>
                    <a:lstStyle/>
                    <a:p>
                      <a:pPr algn="ctr" fontAlgn="ctr"/>
                      <a:r>
                        <a:rPr lang="en-US" sz="1100" b="0" i="0" u="none" strike="noStrike">
                          <a:solidFill>
                            <a:srgbClr val="2F4F4F"/>
                          </a:solidFill>
                          <a:latin typeface="Calibri"/>
                        </a:rPr>
                        <a:t>11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dirty="0">
                          <a:solidFill>
                            <a:srgbClr val="2F4F4F"/>
                          </a:solidFill>
                          <a:latin typeface="Calibri"/>
                        </a:rPr>
                        <a:t>Deadline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dirty="0">
                          <a:solidFill>
                            <a:srgbClr val="2F4F4F"/>
                          </a:solidFill>
                          <a:latin typeface="Calibri"/>
                        </a:rPr>
                        <a:t>€ 500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In our example only the milestone activity has a variable penalty assigned.</a:t>
            </a:r>
          </a:p>
        </p:txBody>
      </p:sp>
      <p:sp>
        <p:nvSpPr>
          <p:cNvPr id="6" name="Rectangle 5"/>
          <p:cNvSpPr/>
          <p:nvPr/>
        </p:nvSpPr>
        <p:spPr bwMode="auto">
          <a:xfrm>
            <a:off x="5436249" y="3838575"/>
            <a:ext cx="3240000" cy="2664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9" name="Table 8"/>
          <p:cNvGraphicFramePr>
            <a:graphicFrameLocks noGrp="1"/>
          </p:cNvGraphicFramePr>
          <p:nvPr/>
        </p:nvGraphicFramePr>
        <p:xfrm>
          <a:off x="5456049" y="3922800"/>
          <a:ext cx="3200400" cy="2495550"/>
        </p:xfrm>
        <a:graphic>
          <a:graphicData uri="http://schemas.openxmlformats.org/drawingml/2006/table">
            <a:tbl>
              <a:tblPr/>
              <a:tblGrid>
                <a:gridCol w="295275"/>
                <a:gridCol w="1857375"/>
                <a:gridCol w="1047750"/>
              </a:tblGrid>
              <a:tr h="200025">
                <a:tc gridSpan="3">
                  <a:txBody>
                    <a:bodyPr/>
                    <a:lstStyle/>
                    <a:p>
                      <a:pPr algn="ctr" fontAlgn="ctr"/>
                      <a:r>
                        <a:rPr lang="en-US" sz="1100" b="1" i="0" u="none" strike="noStrike" dirty="0">
                          <a:solidFill>
                            <a:srgbClr val="ECF4F4"/>
                          </a:solidFill>
                          <a:latin typeface="Calibri"/>
                        </a:rPr>
                        <a:t>List of Activities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190500">
                <a:tc>
                  <a:txBody>
                    <a:bodyPr/>
                    <a:lstStyle/>
                    <a:p>
                      <a:pPr algn="ctr" fontAlgn="ctr"/>
                      <a:r>
                        <a:rPr lang="en-US" sz="1100" b="1" i="0" u="none" strike="noStrike">
                          <a:solidFill>
                            <a:srgbClr val="2F4F4F"/>
                          </a:solidFill>
                          <a:latin typeface="Calibri"/>
                        </a:rPr>
                        <a:t>ACT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Variable Penalty</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90500">
                <a:tc>
                  <a:txBody>
                    <a:bodyPr/>
                    <a:lstStyle/>
                    <a:p>
                      <a:pPr algn="ctr" fontAlgn="ctr"/>
                      <a:r>
                        <a:rPr lang="en-US" sz="1100" b="0" i="0" u="none" strike="noStrike">
                          <a:solidFill>
                            <a:srgbClr val="2F4F4F"/>
                          </a:solidFill>
                          <a:latin typeface="Calibri"/>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Concrete Palace Slab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Concrete Jacuzzi Slab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Back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Front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Left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Building Right Wall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Building Roof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Dressing</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190500">
                <a:tc>
                  <a:txBody>
                    <a:bodyPr/>
                    <a:lstStyle/>
                    <a:p>
                      <a:pPr algn="ctr" fontAlgn="ctr"/>
                      <a:r>
                        <a:rPr lang="en-US" sz="1100" b="0" i="0" u="none" strike="noStrike">
                          <a:solidFill>
                            <a:srgbClr val="2F4F4F"/>
                          </a:solidFill>
                          <a:latin typeface="Calibri"/>
                        </a:rPr>
                        <a:t>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100" b="0" i="0" u="none" strike="noStrike">
                          <a:solidFill>
                            <a:srgbClr val="2F4F4F"/>
                          </a:solidFill>
                          <a:latin typeface="Calibri"/>
                        </a:rPr>
                        <a:t>Install Jacuzzi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190500">
                <a:tc>
                  <a:txBody>
                    <a:bodyPr/>
                    <a:lstStyle/>
                    <a:p>
                      <a:pPr algn="ctr" fontAlgn="ctr"/>
                      <a:r>
                        <a:rPr lang="en-US" sz="1100" b="0" i="0" u="none" strike="noStrike">
                          <a:solidFill>
                            <a:srgbClr val="2F4F4F"/>
                          </a:solidFill>
                          <a:latin typeface="Calibri"/>
                        </a:rPr>
                        <a:t>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Install Solar Panels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100" b="0" i="0" u="none" strike="noStrike">
                          <a:solidFill>
                            <a:srgbClr val="2F4F4F"/>
                          </a:solidFill>
                          <a:latin typeface="Calibri"/>
                        </a:rPr>
                        <a:t>€ 0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0025">
                <a:tc>
                  <a:txBody>
                    <a:bodyPr/>
                    <a:lstStyle/>
                    <a:p>
                      <a:pPr algn="ctr" fontAlgn="ctr"/>
                      <a:r>
                        <a:rPr lang="en-US" sz="1100" b="0" i="0" u="none" strike="noStrike">
                          <a:solidFill>
                            <a:srgbClr val="2F4F4F"/>
                          </a:solidFill>
                          <a:latin typeface="Calibri"/>
                        </a:rPr>
                        <a:t>11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a:solidFill>
                            <a:srgbClr val="2F4F4F"/>
                          </a:solidFill>
                          <a:latin typeface="Calibri"/>
                        </a:rPr>
                        <a:t>Deadline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100" b="0" i="0" u="none" strike="noStrike" dirty="0">
                          <a:solidFill>
                            <a:srgbClr val="2F4F4F"/>
                          </a:solidFill>
                          <a:latin typeface="Calibri"/>
                        </a:rPr>
                        <a:t>€ 500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r>
            </a:tbl>
          </a:graphicData>
        </a:graphic>
      </p:graphicFrame>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The two remaining columns we will explain later on. For now, let’s have a look at another view first!</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Select the “Creemers – Risk Analysis” view.</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Again there are a number of columns of importance in this view.</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50" dirty="0" smtClean="0"/>
              <a:t>“Railroad scheduling” indicates whether railroad- rather than roadrunner scheduling is to be used. By default we use roadrunner scheduling (i.e. all activities are executed as fast as possible, even if this means that they start before their planned starting dates).</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“Activity group” indicates to which activity group an activity belongs.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2"/>
          <a:srcRect/>
          <a:stretch>
            <a:fillRect/>
          </a:stretch>
        </p:blipFill>
        <p:spPr bwMode="auto">
          <a:xfrm>
            <a:off x="2994629" y="2487200"/>
            <a:ext cx="377069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Have a look in your Microsoft Office folder to start Microsoft Project 2010!</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
        <p:nvSpPr>
          <p:cNvPr id="6" name="Rectangle 5"/>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800" b="1" dirty="0" smtClean="0">
                <a:solidFill>
                  <a:schemeClr val="accent6">
                    <a:lumMod val="50000"/>
                  </a:schemeClr>
                </a:solidFill>
              </a:rPr>
              <a:t>SO FAR FOR THE EASY PART… NOW LET’S TRY TO INSTALL </a:t>
            </a:r>
            <a:r>
              <a:rPr lang="nl-BE" sz="2800" b="1" dirty="0" err="1" smtClean="0">
                <a:solidFill>
                  <a:schemeClr val="accent6">
                    <a:lumMod val="50000"/>
                  </a:schemeClr>
                </a:solidFill>
              </a:rPr>
              <a:t>RiskTool</a:t>
            </a:r>
            <a:r>
              <a:rPr lang="nl-BE" sz="2800" b="1" dirty="0" smtClean="0">
                <a:solidFill>
                  <a:schemeClr val="accent6">
                    <a:lumMod val="50000"/>
                  </a:schemeClr>
                </a:solidFill>
              </a:rPr>
              <a:t>!</a:t>
            </a:r>
            <a:endParaRPr lang="en-US" sz="2800" b="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“Activity group” indicates to which activity group an activity belongs.</a:t>
            </a:r>
          </a:p>
        </p:txBody>
      </p:sp>
      <p:sp>
        <p:nvSpPr>
          <p:cNvPr id="6" name="Rectangle 5"/>
          <p:cNvSpPr/>
          <p:nvPr/>
        </p:nvSpPr>
        <p:spPr bwMode="auto">
          <a:xfrm>
            <a:off x="704850" y="1117600"/>
            <a:ext cx="8372444" cy="5689600"/>
          </a:xfrm>
          <a:prstGeom prst="rect">
            <a:avLst/>
          </a:prstGeom>
          <a:solidFill>
            <a:srgbClr val="FFFFFF">
              <a:alpha val="80000"/>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9" name="Rectangle 8"/>
          <p:cNvSpPr/>
          <p:nvPr/>
        </p:nvSpPr>
        <p:spPr bwMode="auto">
          <a:xfrm>
            <a:off x="1999975" y="1626502"/>
            <a:ext cx="5760000" cy="4680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rtlCol="0" anchor="ctr"/>
          <a:lstStyle/>
          <a:p>
            <a:pPr algn="just"/>
            <a:r>
              <a:rPr lang="en-US" sz="2000" b="1" spc="-40" dirty="0" smtClean="0"/>
              <a:t>Recall that activity groups are groups of activities that have a similar risk profile (i.e. clusters of activities that are subject to the same risks).</a:t>
            </a:r>
          </a:p>
          <a:p>
            <a:pPr algn="just"/>
            <a:endParaRPr lang="en-US" sz="800" b="1" spc="-40" dirty="0" smtClean="0"/>
          </a:p>
          <a:p>
            <a:pPr algn="just"/>
            <a:r>
              <a:rPr lang="en-US" sz="2000" b="1" spc="-40" dirty="0" smtClean="0"/>
              <a:t>Depending on the type of project you execute, the activity groups will differ (e.g. the activities and hence activity groups in a construction project are quite different from those in a software development project, a new product development project…). Therefore, it is important to be able to define these activity groups yourself.</a:t>
            </a:r>
          </a:p>
          <a:p>
            <a:pPr algn="just"/>
            <a:endParaRPr lang="en-US" sz="800" b="1" spc="-40" dirty="0" smtClean="0"/>
          </a:p>
          <a:p>
            <a:pPr algn="just"/>
            <a:r>
              <a:rPr lang="en-US" sz="2000" b="1" spc="-40" dirty="0" smtClean="0"/>
              <a:t>When you install </a:t>
            </a:r>
            <a:r>
              <a:rPr lang="en-US" sz="2000" b="1" spc="-40" dirty="0" err="1" smtClean="0"/>
              <a:t>RiskTool</a:t>
            </a:r>
            <a:r>
              <a:rPr lang="en-US" sz="2000" b="1" spc="-40" dirty="0" smtClean="0"/>
              <a:t>, a default list of activity groups is provided. Most likely, this list does not comply with your needs. The upcoming slides show you how to change the activity groups yourself.</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2"/>
          <p:cNvPicPr>
            <a:picLocks noChangeAspect="1" noChangeArrowheads="1"/>
          </p:cNvPicPr>
          <p:nvPr/>
        </p:nvPicPr>
        <p:blipFill>
          <a:blip r:embed="rId2"/>
          <a:srcRect/>
          <a:stretch>
            <a:fillRect/>
          </a:stretch>
        </p:blipFill>
        <p:spPr bwMode="auto">
          <a:xfrm>
            <a:off x="915175" y="2487200"/>
            <a:ext cx="792960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300" b="1" spc="-50" dirty="0" smtClean="0"/>
              <a:t>The first thing to do is to browse to the </a:t>
            </a:r>
            <a:r>
              <a:rPr lang="en-US" sz="2300" b="1" spc="-50" dirty="0" err="1" smtClean="0"/>
              <a:t>RiskTool</a:t>
            </a:r>
            <a:r>
              <a:rPr lang="en-US" sz="2300" b="1" spc="-50" dirty="0" smtClean="0"/>
              <a:t> installation folder. The </a:t>
            </a:r>
            <a:r>
              <a:rPr lang="en-US" sz="2300" b="1" spc="-50" dirty="0" err="1" smtClean="0"/>
              <a:t>RiskTool</a:t>
            </a:r>
            <a:r>
              <a:rPr lang="en-US" sz="2300" b="1" spc="-50" dirty="0" smtClean="0"/>
              <a:t> install directory is “C:\RiskTool” (i.e. the folder “</a:t>
            </a:r>
            <a:r>
              <a:rPr lang="en-US" sz="2300" b="1" spc="-50" dirty="0" err="1" smtClean="0"/>
              <a:t>RiskTool</a:t>
            </a:r>
            <a:r>
              <a:rPr lang="en-US" sz="2300" b="1" spc="-50" dirty="0" smtClean="0"/>
              <a:t>” on your C-drive).</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2"/>
          <p:cNvPicPr>
            <a:picLocks noChangeAspect="1" noChangeArrowheads="1"/>
          </p:cNvPicPr>
          <p:nvPr/>
        </p:nvPicPr>
        <p:blipFill>
          <a:blip r:embed="rId2"/>
          <a:srcRect/>
          <a:stretch>
            <a:fillRect/>
          </a:stretch>
        </p:blipFill>
        <p:spPr bwMode="auto">
          <a:xfrm>
            <a:off x="915175" y="2487200"/>
            <a:ext cx="792960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300" b="1" spc="-50" dirty="0" smtClean="0"/>
              <a:t>The first thing to do is to browse to the </a:t>
            </a:r>
            <a:r>
              <a:rPr lang="en-US" sz="2300" b="1" spc="-50" dirty="0" err="1" smtClean="0"/>
              <a:t>RiskTool</a:t>
            </a:r>
            <a:r>
              <a:rPr lang="en-US" sz="2300" b="1" spc="-50" dirty="0" smtClean="0"/>
              <a:t> installation folder. The </a:t>
            </a:r>
            <a:r>
              <a:rPr lang="en-US" sz="2300" b="1" spc="-50" dirty="0" err="1" smtClean="0"/>
              <a:t>RiskTool</a:t>
            </a:r>
            <a:r>
              <a:rPr lang="en-US" sz="2300" b="1" spc="-50" dirty="0" smtClean="0"/>
              <a:t> install directory is “C:\RiskTool” (i.e. the folder “</a:t>
            </a:r>
            <a:r>
              <a:rPr lang="en-US" sz="2300" b="1" spc="-50" dirty="0" err="1" smtClean="0"/>
              <a:t>RiskTool</a:t>
            </a:r>
            <a:r>
              <a:rPr lang="en-US" sz="2300" b="1" spc="-50" dirty="0" smtClean="0"/>
              <a:t>” on your C-drive).</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915175" y="2487200"/>
            <a:ext cx="792960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50" dirty="0" smtClean="0"/>
              <a:t>In the “</a:t>
            </a:r>
            <a:r>
              <a:rPr lang="en-US" sz="1600" b="1" spc="-50" dirty="0" err="1" smtClean="0"/>
              <a:t>RiskTool</a:t>
            </a:r>
            <a:r>
              <a:rPr lang="en-US" sz="1600" b="1" spc="-50" dirty="0" smtClean="0"/>
              <a:t>” folder you’ll find a file that is called “Import_Groups.csv”. This file contains the activity groups that will be used by </a:t>
            </a:r>
            <a:r>
              <a:rPr lang="en-US" sz="1600" b="1" spc="-50" dirty="0" err="1" smtClean="0"/>
              <a:t>RiskTool</a:t>
            </a:r>
            <a:r>
              <a:rPr lang="en-US" sz="1600" b="1" spc="-50" dirty="0" smtClean="0"/>
              <a:t>. “Import_Groups.csv” is a so-called “comma-separated-values” file (i.e. a file that separates fields by means of comma’s or semicolons) that can be opened by Microsoft Excel.</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915175" y="2487200"/>
            <a:ext cx="792960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b="1" spc="-50" dirty="0" smtClean="0"/>
              <a:t>For our example we use the following activity groups. </a:t>
            </a:r>
          </a:p>
        </p:txBody>
      </p:sp>
      <p:pic>
        <p:nvPicPr>
          <p:cNvPr id="204802"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
        <p:nvSpPr>
          <p:cNvPr id="10" name="Rectangle 9"/>
          <p:cNvSpPr/>
          <p:nvPr/>
        </p:nvSpPr>
        <p:spPr bwMode="auto">
          <a:xfrm>
            <a:off x="771556" y="2451100"/>
            <a:ext cx="8117940" cy="440690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1" name="Table 10"/>
          <p:cNvGraphicFramePr>
            <a:graphicFrameLocks noGrp="1"/>
          </p:cNvGraphicFramePr>
          <p:nvPr/>
        </p:nvGraphicFramePr>
        <p:xfrm>
          <a:off x="3213101" y="2630081"/>
          <a:ext cx="3333749" cy="4034238"/>
        </p:xfrm>
        <a:graphic>
          <a:graphicData uri="http://schemas.openxmlformats.org/drawingml/2006/table">
            <a:tbl>
              <a:tblPr/>
              <a:tblGrid>
                <a:gridCol w="401285"/>
                <a:gridCol w="2932464"/>
              </a:tblGrid>
              <a:tr h="322126">
                <a:tc gridSpan="2">
                  <a:txBody>
                    <a:bodyPr/>
                    <a:lstStyle/>
                    <a:p>
                      <a:pPr algn="ctr" fontAlgn="ctr"/>
                      <a:r>
                        <a:rPr lang="en-US" sz="1700" b="1" i="0" u="none" strike="noStrike" dirty="0">
                          <a:solidFill>
                            <a:srgbClr val="ECF4F4"/>
                          </a:solidFill>
                          <a:latin typeface="Calibri"/>
                        </a:rPr>
                        <a:t>List of Activity Groups</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322126">
                <a:tc>
                  <a:txBody>
                    <a:bodyPr/>
                    <a:lstStyle/>
                    <a:p>
                      <a:pPr algn="ctr" fontAlgn="ctr"/>
                      <a:r>
                        <a:rPr lang="en-US" sz="1700" b="1" i="0" u="none" strike="noStrike">
                          <a:solidFill>
                            <a:srgbClr val="2F4F4F"/>
                          </a:solidFill>
                          <a:latin typeface="Calibri"/>
                        </a:rPr>
                        <a:t>AG</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700" b="1" i="0" u="none" strike="noStrike">
                          <a:solidFill>
                            <a:srgbClr val="2F4F4F"/>
                          </a:solidFill>
                          <a:latin typeface="Calibri"/>
                        </a:rPr>
                        <a:t>Name</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306786">
                <a:tc>
                  <a:txBody>
                    <a:bodyPr/>
                    <a:lstStyle/>
                    <a:p>
                      <a:pPr algn="ctr" fontAlgn="ctr"/>
                      <a:r>
                        <a:rPr lang="en-US" sz="1700" b="0" i="0" u="none" strike="noStrike">
                          <a:solidFill>
                            <a:srgbClr val="2F4F4F"/>
                          </a:solidFill>
                          <a:latin typeface="Calibri"/>
                        </a:rPr>
                        <a:t>0</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Undefined activity</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306786">
                <a:tc>
                  <a:txBody>
                    <a:bodyPr/>
                    <a:lstStyle/>
                    <a:p>
                      <a:pPr algn="ctr" fontAlgn="ctr"/>
                      <a:r>
                        <a:rPr lang="en-US" sz="1700" b="0" i="0" u="none" strike="noStrike">
                          <a:solidFill>
                            <a:srgbClr val="2F4F4F"/>
                          </a:solidFill>
                          <a:latin typeface="Calibri"/>
                        </a:rPr>
                        <a:t>1</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Yellow Yoshi (concrete slabs)</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306786">
                <a:tc>
                  <a:txBody>
                    <a:bodyPr/>
                    <a:lstStyle/>
                    <a:p>
                      <a:pPr algn="ctr" fontAlgn="ctr"/>
                      <a:r>
                        <a:rPr lang="en-US" sz="1700" b="0" i="0" u="none" strike="noStrike">
                          <a:solidFill>
                            <a:srgbClr val="2F4F4F"/>
                          </a:solidFill>
                          <a:latin typeface="Calibri"/>
                        </a:rPr>
                        <a:t>2</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Yoshi (concrete slabs)</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306786">
                <a:tc>
                  <a:txBody>
                    <a:bodyPr/>
                    <a:lstStyle/>
                    <a:p>
                      <a:pPr algn="ctr" fontAlgn="ctr"/>
                      <a:r>
                        <a:rPr lang="en-US" sz="1700" b="0" i="0" u="none" strike="noStrike">
                          <a:solidFill>
                            <a:srgbClr val="2F4F4F"/>
                          </a:solidFill>
                          <a:latin typeface="Calibri"/>
                        </a:rPr>
                        <a:t>3</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Luigi (walls)</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306786">
                <a:tc>
                  <a:txBody>
                    <a:bodyPr/>
                    <a:lstStyle/>
                    <a:p>
                      <a:pPr algn="ctr" fontAlgn="ctr"/>
                      <a:r>
                        <a:rPr lang="en-US" sz="1700" b="0" i="0" u="none" strike="noStrike">
                          <a:solidFill>
                            <a:srgbClr val="2F4F4F"/>
                          </a:solidFill>
                          <a:latin typeface="Calibri"/>
                        </a:rPr>
                        <a:t>4</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Waluigi (walls)</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306786">
                <a:tc>
                  <a:txBody>
                    <a:bodyPr/>
                    <a:lstStyle/>
                    <a:p>
                      <a:pPr algn="ctr" fontAlgn="ctr"/>
                      <a:r>
                        <a:rPr lang="en-US" sz="1700" b="0" i="0" u="none" strike="noStrike">
                          <a:solidFill>
                            <a:srgbClr val="2F4F4F"/>
                          </a:solidFill>
                          <a:latin typeface="Calibri"/>
                        </a:rPr>
                        <a:t>5</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Red Toad (walls)</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306786">
                <a:tc>
                  <a:txBody>
                    <a:bodyPr/>
                    <a:lstStyle/>
                    <a:p>
                      <a:pPr algn="ctr" fontAlgn="ctr"/>
                      <a:r>
                        <a:rPr lang="en-US" sz="1700" b="0" i="0" u="none" strike="noStrike">
                          <a:solidFill>
                            <a:srgbClr val="2F4F4F"/>
                          </a:solidFill>
                          <a:latin typeface="Calibri"/>
                        </a:rPr>
                        <a:t>6</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Orange Toad (walls)</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306786">
                <a:tc>
                  <a:txBody>
                    <a:bodyPr/>
                    <a:lstStyle/>
                    <a:p>
                      <a:pPr algn="ctr" fontAlgn="ctr"/>
                      <a:r>
                        <a:rPr lang="en-US" sz="1700" b="0" i="0" u="none" strike="noStrike">
                          <a:solidFill>
                            <a:srgbClr val="2F4F4F"/>
                          </a:solidFill>
                          <a:latin typeface="Calibri"/>
                        </a:rPr>
                        <a:t>7</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Donkey Kong (roof)</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306786">
                <a:tc>
                  <a:txBody>
                    <a:bodyPr/>
                    <a:lstStyle/>
                    <a:p>
                      <a:pPr algn="ctr" fontAlgn="ctr"/>
                      <a:r>
                        <a:rPr lang="en-US" sz="1700" b="0" i="0" u="none" strike="noStrike">
                          <a:solidFill>
                            <a:srgbClr val="2F4F4F"/>
                          </a:solidFill>
                          <a:latin typeface="Calibri"/>
                        </a:rPr>
                        <a:t>8</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Peach (dressing)</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306786">
                <a:tc>
                  <a:txBody>
                    <a:bodyPr/>
                    <a:lstStyle/>
                    <a:p>
                      <a:pPr algn="ctr" fontAlgn="ctr"/>
                      <a:r>
                        <a:rPr lang="en-US" sz="1700" b="0" i="0" u="none" strike="noStrike">
                          <a:solidFill>
                            <a:srgbClr val="2F4F4F"/>
                          </a:solidFill>
                          <a:latin typeface="Calibri"/>
                        </a:rPr>
                        <a:t>9</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Mario (Jacuzzi)</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322126">
                <a:tc>
                  <a:txBody>
                    <a:bodyPr/>
                    <a:lstStyle/>
                    <a:p>
                      <a:pPr algn="ctr" fontAlgn="ctr"/>
                      <a:r>
                        <a:rPr lang="en-US" sz="1700" b="0" i="0" u="none" strike="noStrike" dirty="0">
                          <a:solidFill>
                            <a:srgbClr val="2F4F4F"/>
                          </a:solidFill>
                          <a:latin typeface="Calibri"/>
                        </a:rPr>
                        <a:t>10</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dirty="0">
                          <a:solidFill>
                            <a:srgbClr val="2F4F4F"/>
                          </a:solidFill>
                          <a:latin typeface="Calibri"/>
                        </a:rPr>
                        <a:t>Yellow Toad (solar panels)</a:t>
                      </a:r>
                    </a:p>
                  </a:txBody>
                  <a:tcPr marL="15340" marR="15340" marT="153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915175" y="2487200"/>
            <a:ext cx="7929600" cy="4320000"/>
          </a:xfrm>
          <a:prstGeom prst="rect">
            <a:avLst/>
          </a:prstGeom>
          <a:noFill/>
          <a:ln w="9525">
            <a:noFill/>
            <a:miter lim="800000"/>
            <a:headEnd/>
            <a:tailEnd/>
          </a:ln>
          <a:effectLst/>
        </p:spPr>
      </p:pic>
      <p:sp>
        <p:nvSpPr>
          <p:cNvPr id="10" name="Rectangle 9"/>
          <p:cNvSpPr/>
          <p:nvPr/>
        </p:nvSpPr>
        <p:spPr bwMode="auto">
          <a:xfrm>
            <a:off x="771556" y="2451100"/>
            <a:ext cx="8117940" cy="440690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Next, we add the required activity groups to “Import_Groups.csv”.</a:t>
            </a:r>
          </a:p>
        </p:txBody>
      </p:sp>
      <p:graphicFrame>
        <p:nvGraphicFramePr>
          <p:cNvPr id="11" name="Table 10"/>
          <p:cNvGraphicFramePr>
            <a:graphicFrameLocks noGrp="1"/>
          </p:cNvGraphicFramePr>
          <p:nvPr/>
        </p:nvGraphicFramePr>
        <p:xfrm>
          <a:off x="6261100" y="3137712"/>
          <a:ext cx="2494775" cy="3018977"/>
        </p:xfrm>
        <a:graphic>
          <a:graphicData uri="http://schemas.openxmlformats.org/drawingml/2006/table">
            <a:tbl>
              <a:tblPr/>
              <a:tblGrid>
                <a:gridCol w="300297"/>
                <a:gridCol w="2194478"/>
              </a:tblGrid>
              <a:tr h="241059">
                <a:tc gridSpan="2">
                  <a:txBody>
                    <a:bodyPr/>
                    <a:lstStyle/>
                    <a:p>
                      <a:pPr algn="ctr" fontAlgn="ctr"/>
                      <a:r>
                        <a:rPr lang="en-US" sz="1300" b="1" i="0" u="none" strike="noStrike" dirty="0">
                          <a:solidFill>
                            <a:srgbClr val="ECF4F4"/>
                          </a:solidFill>
                          <a:latin typeface="Calibri"/>
                        </a:rPr>
                        <a:t>List of Activity Groups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41059">
                <a:tc>
                  <a:txBody>
                    <a:bodyPr/>
                    <a:lstStyle/>
                    <a:p>
                      <a:pPr algn="ctr" fontAlgn="ctr"/>
                      <a:r>
                        <a:rPr lang="en-US" sz="1300" b="1" i="0" u="none" strike="noStrike">
                          <a:solidFill>
                            <a:srgbClr val="2F4F4F"/>
                          </a:solidFill>
                          <a:latin typeface="Calibri"/>
                        </a:rPr>
                        <a:t>AG</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Name</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29580">
                <a:tc>
                  <a:txBody>
                    <a:bodyPr/>
                    <a:lstStyle/>
                    <a:p>
                      <a:pPr algn="ctr" fontAlgn="ctr"/>
                      <a:r>
                        <a:rPr lang="en-US" sz="1300" b="0" i="0" u="none" strike="noStrike">
                          <a:solidFill>
                            <a:srgbClr val="2F4F4F"/>
                          </a:solidFill>
                          <a:latin typeface="Calibri"/>
                        </a:rPr>
                        <a:t>0</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dirty="0">
                          <a:solidFill>
                            <a:srgbClr val="2F4F4F"/>
                          </a:solidFill>
                          <a:latin typeface="Calibri"/>
                        </a:rPr>
                        <a:t>Undefined activity</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1</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Yellow Yoshi (concrete slabs)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9580">
                <a:tc>
                  <a:txBody>
                    <a:bodyPr/>
                    <a:lstStyle/>
                    <a:p>
                      <a:pPr algn="ctr" fontAlgn="ctr"/>
                      <a:r>
                        <a:rPr lang="en-US" sz="1300" b="0" i="0" u="none" strike="noStrike">
                          <a:solidFill>
                            <a:srgbClr val="2F4F4F"/>
                          </a:solidFill>
                          <a:latin typeface="Calibri"/>
                        </a:rPr>
                        <a:t>2</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a:solidFill>
                            <a:srgbClr val="2F4F4F"/>
                          </a:solidFill>
                          <a:latin typeface="Calibri"/>
                        </a:rPr>
                        <a:t>Yoshi (concrete slabs)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3</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Luigi (walls)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9580">
                <a:tc>
                  <a:txBody>
                    <a:bodyPr/>
                    <a:lstStyle/>
                    <a:p>
                      <a:pPr algn="ctr" fontAlgn="ctr"/>
                      <a:r>
                        <a:rPr lang="en-US" sz="1300" b="0" i="0" u="none" strike="noStrike">
                          <a:solidFill>
                            <a:srgbClr val="2F4F4F"/>
                          </a:solidFill>
                          <a:latin typeface="Calibri"/>
                        </a:rPr>
                        <a:t>4</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a:solidFill>
                            <a:srgbClr val="2F4F4F"/>
                          </a:solidFill>
                          <a:latin typeface="Calibri"/>
                        </a:rPr>
                        <a:t>Waluigi (walls)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5</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Red Toad (walls)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9580">
                <a:tc>
                  <a:txBody>
                    <a:bodyPr/>
                    <a:lstStyle/>
                    <a:p>
                      <a:pPr algn="ctr" fontAlgn="ctr"/>
                      <a:r>
                        <a:rPr lang="en-US" sz="1300" b="0" i="0" u="none" strike="noStrike">
                          <a:solidFill>
                            <a:srgbClr val="2F4F4F"/>
                          </a:solidFill>
                          <a:latin typeface="Calibri"/>
                        </a:rPr>
                        <a:t>6</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a:solidFill>
                            <a:srgbClr val="2F4F4F"/>
                          </a:solidFill>
                          <a:latin typeface="Calibri"/>
                        </a:rPr>
                        <a:t>Orange Toad (walls)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7</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Donkey Kong (roof)</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9580">
                <a:tc>
                  <a:txBody>
                    <a:bodyPr/>
                    <a:lstStyle/>
                    <a:p>
                      <a:pPr algn="ctr" fontAlgn="ctr"/>
                      <a:r>
                        <a:rPr lang="en-US" sz="1300" b="0" i="0" u="none" strike="noStrike">
                          <a:solidFill>
                            <a:srgbClr val="2F4F4F"/>
                          </a:solidFill>
                          <a:latin typeface="Calibri"/>
                        </a:rPr>
                        <a:t>8</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a:solidFill>
                            <a:srgbClr val="2F4F4F"/>
                          </a:solidFill>
                          <a:latin typeface="Calibri"/>
                        </a:rPr>
                        <a:t>Peach (dressing)</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9</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Mario (Jacuzzi)</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41059">
                <a:tc>
                  <a:txBody>
                    <a:bodyPr/>
                    <a:lstStyle/>
                    <a:p>
                      <a:pPr algn="ctr" fontAlgn="ctr"/>
                      <a:r>
                        <a:rPr lang="en-US" sz="1300" b="0" i="0" u="none" strike="noStrike" dirty="0">
                          <a:solidFill>
                            <a:srgbClr val="2F4F4F"/>
                          </a:solidFill>
                          <a:latin typeface="Calibri"/>
                        </a:rPr>
                        <a:t>10</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300" b="0" i="0" u="none" strike="noStrike" dirty="0">
                          <a:solidFill>
                            <a:srgbClr val="2F4F4F"/>
                          </a:solidFill>
                          <a:latin typeface="Calibri"/>
                        </a:rPr>
                        <a:t>Yellow Toad (solar panels)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r>
            </a:tbl>
          </a:graphicData>
        </a:graphic>
      </p:graphicFrame>
      <p:pic>
        <p:nvPicPr>
          <p:cNvPr id="12" name="Picture 2"/>
          <p:cNvPicPr>
            <a:picLocks noChangeAspect="1" noChangeArrowheads="1"/>
          </p:cNvPicPr>
          <p:nvPr/>
        </p:nvPicPr>
        <p:blipFill>
          <a:blip r:embed="rId3"/>
          <a:srcRect/>
          <a:stretch>
            <a:fillRect/>
          </a:stretch>
        </p:blipFill>
        <p:spPr bwMode="auto">
          <a:xfrm>
            <a:off x="1014753"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915175" y="2487200"/>
            <a:ext cx="7929600" cy="4320000"/>
          </a:xfrm>
          <a:prstGeom prst="rect">
            <a:avLst/>
          </a:prstGeom>
          <a:noFill/>
          <a:ln w="9525">
            <a:noFill/>
            <a:miter lim="800000"/>
            <a:headEnd/>
            <a:tailEnd/>
          </a:ln>
          <a:effectLst/>
        </p:spPr>
      </p:pic>
      <p:sp>
        <p:nvSpPr>
          <p:cNvPr id="10" name="Rectangle 9"/>
          <p:cNvSpPr/>
          <p:nvPr/>
        </p:nvSpPr>
        <p:spPr bwMode="auto">
          <a:xfrm>
            <a:off x="771556" y="2451100"/>
            <a:ext cx="8117940" cy="440690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50" dirty="0" smtClean="0"/>
              <a:t>Note that you can add custom groups yourself! For instance, if you are managing a software-development project, you’ll have different activity groups then when you are managing a construction project. You can define your own activity groups in the “Import_Groups.csv”-file.</a:t>
            </a:r>
          </a:p>
        </p:txBody>
      </p:sp>
      <p:graphicFrame>
        <p:nvGraphicFramePr>
          <p:cNvPr id="11" name="Table 10"/>
          <p:cNvGraphicFramePr>
            <a:graphicFrameLocks noGrp="1"/>
          </p:cNvGraphicFramePr>
          <p:nvPr/>
        </p:nvGraphicFramePr>
        <p:xfrm>
          <a:off x="6261100" y="3137712"/>
          <a:ext cx="2494775" cy="3018977"/>
        </p:xfrm>
        <a:graphic>
          <a:graphicData uri="http://schemas.openxmlformats.org/drawingml/2006/table">
            <a:tbl>
              <a:tblPr/>
              <a:tblGrid>
                <a:gridCol w="300297"/>
                <a:gridCol w="2194478"/>
              </a:tblGrid>
              <a:tr h="241059">
                <a:tc gridSpan="2">
                  <a:txBody>
                    <a:bodyPr/>
                    <a:lstStyle/>
                    <a:p>
                      <a:pPr algn="ctr" fontAlgn="ctr"/>
                      <a:r>
                        <a:rPr lang="en-US" sz="1300" b="1" i="0" u="none" strike="noStrike" dirty="0">
                          <a:solidFill>
                            <a:srgbClr val="ECF4F4"/>
                          </a:solidFill>
                          <a:latin typeface="Calibri"/>
                        </a:rPr>
                        <a:t>List of Activity Groups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41059">
                <a:tc>
                  <a:txBody>
                    <a:bodyPr/>
                    <a:lstStyle/>
                    <a:p>
                      <a:pPr algn="ctr" fontAlgn="ctr"/>
                      <a:r>
                        <a:rPr lang="en-US" sz="1300" b="1" i="0" u="none" strike="noStrike">
                          <a:solidFill>
                            <a:srgbClr val="2F4F4F"/>
                          </a:solidFill>
                          <a:latin typeface="Calibri"/>
                        </a:rPr>
                        <a:t>AG</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Name</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29580">
                <a:tc>
                  <a:txBody>
                    <a:bodyPr/>
                    <a:lstStyle/>
                    <a:p>
                      <a:pPr algn="ctr" fontAlgn="ctr"/>
                      <a:r>
                        <a:rPr lang="en-US" sz="1300" b="0" i="0" u="none" strike="noStrike">
                          <a:solidFill>
                            <a:srgbClr val="2F4F4F"/>
                          </a:solidFill>
                          <a:latin typeface="Calibri"/>
                        </a:rPr>
                        <a:t>0</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dirty="0">
                          <a:solidFill>
                            <a:srgbClr val="2F4F4F"/>
                          </a:solidFill>
                          <a:latin typeface="Calibri"/>
                        </a:rPr>
                        <a:t>Undefined activity</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1</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Yellow Yoshi (concrete slabs)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9580">
                <a:tc>
                  <a:txBody>
                    <a:bodyPr/>
                    <a:lstStyle/>
                    <a:p>
                      <a:pPr algn="ctr" fontAlgn="ctr"/>
                      <a:r>
                        <a:rPr lang="en-US" sz="1300" b="0" i="0" u="none" strike="noStrike">
                          <a:solidFill>
                            <a:srgbClr val="2F4F4F"/>
                          </a:solidFill>
                          <a:latin typeface="Calibri"/>
                        </a:rPr>
                        <a:t>2</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a:solidFill>
                            <a:srgbClr val="2F4F4F"/>
                          </a:solidFill>
                          <a:latin typeface="Calibri"/>
                        </a:rPr>
                        <a:t>Yoshi (concrete slabs)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3</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Luigi (walls)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9580">
                <a:tc>
                  <a:txBody>
                    <a:bodyPr/>
                    <a:lstStyle/>
                    <a:p>
                      <a:pPr algn="ctr" fontAlgn="ctr"/>
                      <a:r>
                        <a:rPr lang="en-US" sz="1300" b="0" i="0" u="none" strike="noStrike">
                          <a:solidFill>
                            <a:srgbClr val="2F4F4F"/>
                          </a:solidFill>
                          <a:latin typeface="Calibri"/>
                        </a:rPr>
                        <a:t>4</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a:solidFill>
                            <a:srgbClr val="2F4F4F"/>
                          </a:solidFill>
                          <a:latin typeface="Calibri"/>
                        </a:rPr>
                        <a:t>Waluigi (walls)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5</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Red Toad (walls)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9580">
                <a:tc>
                  <a:txBody>
                    <a:bodyPr/>
                    <a:lstStyle/>
                    <a:p>
                      <a:pPr algn="ctr" fontAlgn="ctr"/>
                      <a:r>
                        <a:rPr lang="en-US" sz="1300" b="0" i="0" u="none" strike="noStrike">
                          <a:solidFill>
                            <a:srgbClr val="2F4F4F"/>
                          </a:solidFill>
                          <a:latin typeface="Calibri"/>
                        </a:rPr>
                        <a:t>6</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a:solidFill>
                            <a:srgbClr val="2F4F4F"/>
                          </a:solidFill>
                          <a:latin typeface="Calibri"/>
                        </a:rPr>
                        <a:t>Orange Toad (walls)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7</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Donkey Kong (roof)</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9580">
                <a:tc>
                  <a:txBody>
                    <a:bodyPr/>
                    <a:lstStyle/>
                    <a:p>
                      <a:pPr algn="ctr" fontAlgn="ctr"/>
                      <a:r>
                        <a:rPr lang="en-US" sz="1300" b="0" i="0" u="none" strike="noStrike">
                          <a:solidFill>
                            <a:srgbClr val="2F4F4F"/>
                          </a:solidFill>
                          <a:latin typeface="Calibri"/>
                        </a:rPr>
                        <a:t>8</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300" b="0" i="0" u="none" strike="noStrike">
                          <a:solidFill>
                            <a:srgbClr val="2F4F4F"/>
                          </a:solidFill>
                          <a:latin typeface="Calibri"/>
                        </a:rPr>
                        <a:t>Peach (dressing)</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29580">
                <a:tc>
                  <a:txBody>
                    <a:bodyPr/>
                    <a:lstStyle/>
                    <a:p>
                      <a:pPr algn="ctr" fontAlgn="ctr"/>
                      <a:r>
                        <a:rPr lang="en-US" sz="1300" b="0" i="0" u="none" strike="noStrike">
                          <a:solidFill>
                            <a:srgbClr val="2F4F4F"/>
                          </a:solidFill>
                          <a:latin typeface="Calibri"/>
                        </a:rPr>
                        <a:t>9</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Mario (Jacuzzi)</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41059">
                <a:tc>
                  <a:txBody>
                    <a:bodyPr/>
                    <a:lstStyle/>
                    <a:p>
                      <a:pPr algn="ctr" fontAlgn="ctr"/>
                      <a:r>
                        <a:rPr lang="en-US" sz="1300" b="0" i="0" u="none" strike="noStrike" dirty="0">
                          <a:solidFill>
                            <a:srgbClr val="2F4F4F"/>
                          </a:solidFill>
                          <a:latin typeface="Calibri"/>
                        </a:rPr>
                        <a:t>10</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300" b="0" i="0" u="none" strike="noStrike" dirty="0">
                          <a:solidFill>
                            <a:srgbClr val="2F4F4F"/>
                          </a:solidFill>
                          <a:latin typeface="Calibri"/>
                        </a:rPr>
                        <a:t>Yellow Toad (solar panels)</a:t>
                      </a:r>
                    </a:p>
                  </a:txBody>
                  <a:tcPr marL="11480" marR="11480" marT="1148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r>
            </a:tbl>
          </a:graphicData>
        </a:graphic>
      </p:graphicFrame>
      <p:pic>
        <p:nvPicPr>
          <p:cNvPr id="12" name="Picture 2"/>
          <p:cNvPicPr>
            <a:picLocks noChangeAspect="1" noChangeArrowheads="1"/>
          </p:cNvPicPr>
          <p:nvPr/>
        </p:nvPicPr>
        <p:blipFill>
          <a:blip r:embed="rId3"/>
          <a:srcRect/>
          <a:stretch>
            <a:fillRect/>
          </a:stretch>
        </p:blipFill>
        <p:spPr bwMode="auto">
          <a:xfrm>
            <a:off x="1014753"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3" name="Picture 3"/>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dirty="0">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Yellow </a:t>
                      </a:r>
                      <a:r>
                        <a:rPr lang="en-US" sz="1100" b="0" i="0" u="none" strike="noStrike" dirty="0" err="1">
                          <a:solidFill>
                            <a:srgbClr val="2F4F4F"/>
                          </a:solidFill>
                          <a:latin typeface="Calibri"/>
                        </a:rPr>
                        <a:t>Yoshi</a:t>
                      </a:r>
                      <a:r>
                        <a:rPr lang="en-US" sz="1100" b="0" i="0" u="none" strike="noStrike" dirty="0">
                          <a:solidFill>
                            <a:srgbClr val="2F4F4F"/>
                          </a:solidFill>
                          <a:latin typeface="Calibri"/>
                        </a:rPr>
                        <a:t>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Get the </a:t>
            </a:r>
            <a:r>
              <a:rPr lang="en-US" sz="2400" b="1" dirty="0" err="1" smtClean="0"/>
              <a:t>RiskTool</a:t>
            </a:r>
            <a:r>
              <a:rPr lang="en-US" sz="2400" b="1" dirty="0" smtClean="0"/>
              <a:t> </a:t>
            </a:r>
            <a:r>
              <a:rPr lang="en-US" sz="2400" b="1" dirty="0" smtClean="0"/>
              <a:t>installer (</a:t>
            </a:r>
            <a:r>
              <a:rPr lang="en-US" sz="2400" b="1" dirty="0" smtClean="0"/>
              <a:t>the file is called </a:t>
            </a:r>
            <a:r>
              <a:rPr lang="en-US" sz="2400" b="1" dirty="0" smtClean="0"/>
              <a:t>“Creemers_RISK_EXE.zip”).</a:t>
            </a:r>
            <a:endParaRPr lang="en-US" sz="2400" b="1" dirty="0" smtClean="0"/>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err="1">
                          <a:solidFill>
                            <a:srgbClr val="2F4F4F"/>
                          </a:solidFill>
                          <a:latin typeface="Calibri"/>
                        </a:rPr>
                        <a:t>Yoshi</a:t>
                      </a:r>
                      <a:r>
                        <a:rPr lang="en-US" sz="1100" b="0" i="0" u="none" strike="noStrike" dirty="0">
                          <a:solidFill>
                            <a:srgbClr val="2F4F4F"/>
                          </a:solidFill>
                          <a:latin typeface="Calibri"/>
                        </a:rPr>
                        <a:t>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8"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50"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With the activity groups defined, we can go back to Microsoft Project to assign the activities to the different activity groups.</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r>
            </a:tbl>
          </a:graphicData>
        </a:graphic>
      </p:graphicFrame>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15" name="Rectangle 14"/>
          <p:cNvSpPr/>
          <p:nvPr/>
        </p:nvSpPr>
        <p:spPr bwMode="auto">
          <a:xfrm>
            <a:off x="6840625" y="3721100"/>
            <a:ext cx="1908000" cy="2772000"/>
          </a:xfrm>
          <a:prstGeom prst="rect">
            <a:avLst/>
          </a:prstGeom>
          <a:solidFill>
            <a:schemeClr val="bg1"/>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The milestone activity is not subject to any risks, therefore we assign it to activity group 0.</a:t>
            </a:r>
          </a:p>
        </p:txBody>
      </p:sp>
      <p:graphicFrame>
        <p:nvGraphicFramePr>
          <p:cNvPr id="13" name="Table 12"/>
          <p:cNvGraphicFramePr>
            <a:graphicFrameLocks noGrp="1"/>
          </p:cNvGraphicFramePr>
          <p:nvPr/>
        </p:nvGraphicFramePr>
        <p:xfrm>
          <a:off x="6838950" y="3775098"/>
          <a:ext cx="1911350" cy="2664005"/>
        </p:xfrm>
        <a:graphic>
          <a:graphicData uri="http://schemas.openxmlformats.org/drawingml/2006/table">
            <a:tbl>
              <a:tblPr/>
              <a:tblGrid>
                <a:gridCol w="230070"/>
                <a:gridCol w="1681280"/>
              </a:tblGrid>
              <a:tr h="212715">
                <a:tc gridSpan="2">
                  <a:txBody>
                    <a:bodyPr/>
                    <a:lstStyle/>
                    <a:p>
                      <a:pPr algn="ctr" fontAlgn="ctr"/>
                      <a:r>
                        <a:rPr lang="en-US" sz="1100" b="1" i="0" u="none" strike="noStrike" dirty="0">
                          <a:solidFill>
                            <a:srgbClr val="ECF4F4"/>
                          </a:solidFill>
                          <a:latin typeface="Calibri"/>
                        </a:rPr>
                        <a:t>List of Activity Groups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212715">
                <a:tc>
                  <a:txBody>
                    <a:bodyPr/>
                    <a:lstStyle/>
                    <a:p>
                      <a:pPr algn="ctr" fontAlgn="ctr"/>
                      <a:r>
                        <a:rPr lang="en-US" sz="1100" b="1" i="0" u="none" strike="noStrike">
                          <a:solidFill>
                            <a:srgbClr val="2F4F4F"/>
                          </a:solidFill>
                          <a:latin typeface="Calibri"/>
                        </a:rPr>
                        <a:t>AG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100" b="1" i="0" u="none" strike="noStrike">
                          <a:solidFill>
                            <a:srgbClr val="2F4F4F"/>
                          </a:solidFill>
                          <a:latin typeface="Calibri"/>
                        </a:rPr>
                        <a:t>Name</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02586">
                <a:tc>
                  <a:txBody>
                    <a:bodyPr/>
                    <a:lstStyle/>
                    <a:p>
                      <a:pPr algn="ctr" fontAlgn="ctr"/>
                      <a:r>
                        <a:rPr lang="en-US" sz="1100" b="0" i="0" u="none" strike="noStrike">
                          <a:solidFill>
                            <a:srgbClr val="2F4F4F"/>
                          </a:solidFill>
                          <a:latin typeface="Calibri"/>
                        </a:rPr>
                        <a:t>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100" b="0" i="0" u="none" strike="noStrike" dirty="0">
                          <a:solidFill>
                            <a:srgbClr val="2F4F4F"/>
                          </a:solidFill>
                          <a:latin typeface="Calibri"/>
                        </a:rPr>
                        <a:t>Undefined activity</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02586">
                <a:tc>
                  <a:txBody>
                    <a:bodyPr/>
                    <a:lstStyle/>
                    <a:p>
                      <a:pPr algn="ctr" fontAlgn="ctr"/>
                      <a:r>
                        <a:rPr lang="en-US" sz="1100" b="0" i="0" u="none" strike="noStrike">
                          <a:solidFill>
                            <a:srgbClr val="2F4F4F"/>
                          </a:solidFill>
                          <a:latin typeface="Calibri"/>
                        </a:rPr>
                        <a:t>1</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Yellow 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2</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Yoshi (concrete slabs)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3</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4</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Waluigi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5</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Red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6</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Orange Toad (walls)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7</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Donkey Kong (roof)</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02586">
                <a:tc>
                  <a:txBody>
                    <a:bodyPr/>
                    <a:lstStyle/>
                    <a:p>
                      <a:pPr algn="ctr" fontAlgn="ctr"/>
                      <a:r>
                        <a:rPr lang="en-US" sz="1100" b="0" i="0" u="none" strike="noStrike">
                          <a:solidFill>
                            <a:srgbClr val="2F4F4F"/>
                          </a:solidFill>
                          <a:latin typeface="Calibri"/>
                        </a:rPr>
                        <a:t>8</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a:solidFill>
                            <a:srgbClr val="2F4F4F"/>
                          </a:solidFill>
                          <a:latin typeface="Calibri"/>
                        </a:rPr>
                        <a:t>Peach (dressing)</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02586">
                <a:tc>
                  <a:txBody>
                    <a:bodyPr/>
                    <a:lstStyle/>
                    <a:p>
                      <a:pPr algn="ctr" fontAlgn="ctr"/>
                      <a:r>
                        <a:rPr lang="en-US" sz="1100" b="0" i="0" u="none" strike="noStrike">
                          <a:solidFill>
                            <a:srgbClr val="2F4F4F"/>
                          </a:solidFill>
                          <a:latin typeface="Calibri"/>
                        </a:rPr>
                        <a:t>9</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100" b="0" i="0" u="none" strike="noStrike">
                          <a:solidFill>
                            <a:srgbClr val="2F4F4F"/>
                          </a:solidFill>
                          <a:latin typeface="Calibri"/>
                        </a:rPr>
                        <a:t>Mario (Jacuzzi)</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12715">
                <a:tc>
                  <a:txBody>
                    <a:bodyPr/>
                    <a:lstStyle/>
                    <a:p>
                      <a:pPr algn="ctr" fontAlgn="ctr"/>
                      <a:r>
                        <a:rPr lang="en-US" sz="1100" b="0" i="0" u="none" strike="noStrike" dirty="0">
                          <a:solidFill>
                            <a:srgbClr val="2F4F4F"/>
                          </a:solidFill>
                          <a:latin typeface="Calibri"/>
                        </a:rPr>
                        <a:t>10</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100" b="0" i="0" u="none" strike="noStrike" dirty="0">
                          <a:solidFill>
                            <a:srgbClr val="2F4F4F"/>
                          </a:solidFill>
                          <a:latin typeface="Calibri"/>
                        </a:rPr>
                        <a:t>Yellow Toad (solar panels)</a:t>
                      </a:r>
                    </a:p>
                  </a:txBody>
                  <a:tcPr marL="10130" marR="10130" marT="101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873327" y="2487200"/>
            <a:ext cx="601329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Unpack </a:t>
            </a:r>
            <a:r>
              <a:rPr lang="en-US" sz="2400" b="1" dirty="0" smtClean="0"/>
              <a:t>the zip file </a:t>
            </a:r>
            <a:r>
              <a:rPr lang="en-US" sz="2400" b="1" dirty="0" smtClean="0"/>
              <a:t>(use </a:t>
            </a:r>
            <a:r>
              <a:rPr lang="en-US" sz="2400" b="1" dirty="0" err="1" smtClean="0"/>
              <a:t>Winzip</a:t>
            </a:r>
            <a:r>
              <a:rPr lang="en-US" sz="2400" b="1" dirty="0" smtClean="0"/>
              <a:t>, </a:t>
            </a:r>
            <a:r>
              <a:rPr lang="en-US" sz="2400" b="1" dirty="0" err="1" smtClean="0"/>
              <a:t>Winrar</a:t>
            </a:r>
            <a:r>
              <a:rPr lang="en-US" sz="2400" b="1" dirty="0" smtClean="0"/>
              <a:t> or any other software that unpacks zip-files).</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10" name="Rectangle 9"/>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The remaining columns we will explain later on. We are now ready to perform some actual risk management!</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Save your project file as “Base_case.mpp” in the </a:t>
            </a:r>
            <a:r>
              <a:rPr lang="en-US" sz="2400" b="1" dirty="0" err="1" smtClean="0"/>
              <a:t>ProjectRM</a:t>
            </a:r>
            <a:r>
              <a:rPr lang="en-US" sz="2400" b="1" dirty="0" smtClean="0"/>
              <a:t> folder on your desktop.</a:t>
            </a:r>
            <a:r>
              <a:rPr lang="en-US" sz="2400" b="1" spc="-40" dirty="0" smtClean="0"/>
              <a:t> </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10" name="Rectangle 9"/>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Save your project file as “Base_case.mpp” in the </a:t>
            </a:r>
            <a:r>
              <a:rPr lang="en-US" sz="2400" b="1" dirty="0" err="1" smtClean="0"/>
              <a:t>ProjectRM</a:t>
            </a:r>
            <a:r>
              <a:rPr lang="en-US" sz="2400" b="1" dirty="0" smtClean="0"/>
              <a:t> folder on your desktop.</a:t>
            </a:r>
            <a:r>
              <a:rPr lang="en-US" sz="2400" b="1" spc="-40" dirty="0" smtClean="0"/>
              <a:t> </a:t>
            </a:r>
          </a:p>
        </p:txBody>
      </p:sp>
      <p:pic>
        <p:nvPicPr>
          <p:cNvPr id="11" name="Picture 3"/>
          <p:cNvPicPr>
            <a:picLocks noChangeAspect="1" noChangeArrowheads="1"/>
          </p:cNvPicPr>
          <p:nvPr/>
        </p:nvPicPr>
        <p:blipFill>
          <a:blip r:embed="rId3"/>
          <a:srcRect/>
          <a:stretch>
            <a:fillRect/>
          </a:stretch>
        </p:blipFill>
        <p:spPr bwMode="auto">
          <a:xfrm>
            <a:off x="2456125" y="3027200"/>
            <a:ext cx="4937142" cy="324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srcRect/>
          <a:stretch>
            <a:fillRect/>
          </a:stretch>
        </p:blipFill>
        <p:spPr bwMode="auto">
          <a:xfrm>
            <a:off x="915175"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10" name="Rectangle 9"/>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Save your project file as “Base_case.mpp” in the </a:t>
            </a:r>
            <a:r>
              <a:rPr lang="en-US" sz="2400" b="1" dirty="0" err="1" smtClean="0"/>
              <a:t>ProjectRM</a:t>
            </a:r>
            <a:r>
              <a:rPr lang="en-US" sz="2400" b="1" dirty="0" smtClean="0"/>
              <a:t> folder on your desktop.</a:t>
            </a:r>
            <a:r>
              <a:rPr lang="en-US" sz="2400" b="1" spc="-40" dirty="0" smtClean="0"/>
              <a:t> </a:t>
            </a:r>
          </a:p>
        </p:txBody>
      </p:sp>
      <p:sp>
        <p:nvSpPr>
          <p:cNvPr id="8" name="Rectangle 7"/>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3600" b="1" spc="-50" dirty="0" smtClean="0">
                <a:solidFill>
                  <a:schemeClr val="accent6">
                    <a:lumMod val="50000"/>
                  </a:schemeClr>
                </a:solidFill>
              </a:rPr>
              <a:t>FOR NOW </a:t>
            </a:r>
            <a:r>
              <a:rPr lang="nl-BE" sz="3600" b="1" u="sng" spc="-50" dirty="0" smtClean="0">
                <a:solidFill>
                  <a:schemeClr val="accent6">
                    <a:lumMod val="50000"/>
                  </a:schemeClr>
                </a:solidFill>
              </a:rPr>
              <a:t>CLOSE</a:t>
            </a:r>
            <a:r>
              <a:rPr lang="nl-BE" sz="3600" b="1" spc="-50" dirty="0" smtClean="0">
                <a:solidFill>
                  <a:schemeClr val="accent6">
                    <a:lumMod val="50000"/>
                  </a:schemeClr>
                </a:solidFill>
              </a:rPr>
              <a:t> MICROSOFT PROJECT!</a:t>
            </a:r>
            <a:endParaRPr lang="en-US" sz="36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57186" y="5000636"/>
            <a:ext cx="7772400" cy="1865318"/>
          </a:xfrm>
        </p:spPr>
        <p:txBody>
          <a:bodyPr anchor="t" anchorCtr="0"/>
          <a:lstStyle/>
          <a:p>
            <a:pPr algn="l"/>
            <a:r>
              <a:rPr lang="en-US" sz="1400" dirty="0" smtClean="0">
                <a:solidFill>
                  <a:schemeClr val="bg1"/>
                </a:solidFill>
              </a:rPr>
              <a:t/>
            </a:r>
            <a:br>
              <a:rPr lang="en-US" sz="1400"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cap="none" dirty="0" smtClean="0">
                <a:solidFill>
                  <a:schemeClr val="bg1"/>
                </a:solidFill>
              </a:rPr>
              <a:t/>
            </a:r>
            <a:br>
              <a:rPr lang="en-US" cap="none" dirty="0" smtClean="0">
                <a:solidFill>
                  <a:schemeClr val="bg1"/>
                </a:solidFill>
              </a:rPr>
            </a:br>
            <a:endParaRPr lang="en-US" sz="1800" cap="none" dirty="0" smtClean="0">
              <a:solidFill>
                <a:schemeClr val="bg1"/>
              </a:solidFill>
            </a:endParaRPr>
          </a:p>
        </p:txBody>
      </p:sp>
      <p:sp>
        <p:nvSpPr>
          <p:cNvPr id="7" name="TextBox 6"/>
          <p:cNvSpPr txBox="1"/>
          <p:nvPr/>
        </p:nvSpPr>
        <p:spPr>
          <a:xfrm>
            <a:off x="0" y="3120094"/>
            <a:ext cx="9144000" cy="523220"/>
          </a:xfrm>
          <a:prstGeom prst="rect">
            <a:avLst/>
          </a:prstGeom>
          <a:noFill/>
        </p:spPr>
        <p:txBody>
          <a:bodyPr wrap="square" rtlCol="0">
            <a:spAutoFit/>
          </a:bodyPr>
          <a:lstStyle/>
          <a:p>
            <a:pPr algn="ctr"/>
            <a:r>
              <a:rPr lang="en-US" sz="2800" b="1" cap="small" dirty="0" smtClean="0"/>
              <a:t>RISK IDENTIFICATION</a:t>
            </a:r>
            <a:endParaRPr lang="en-US" sz="2800" b="1" cap="small" dirty="0"/>
          </a:p>
        </p:txBody>
      </p:sp>
    </p:spTree>
  </p:cSld>
  <p:clrMapOvr>
    <a:masterClrMapping/>
  </p:clrMapOvr>
  <p:transition advTm="780"/>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b="1" dirty="0" smtClean="0">
                <a:solidFill>
                  <a:schemeClr val="accent6">
                    <a:lumMod val="50000"/>
                  </a:schemeClr>
                </a:solidFill>
              </a:rPr>
              <a:t>STEP 1</a:t>
            </a:r>
            <a:r>
              <a:rPr lang="en-US" sz="2800" dirty="0" smtClean="0">
                <a:solidFill>
                  <a:schemeClr val="accent6">
                    <a:lumMod val="50000"/>
                  </a:schemeClr>
                </a:solidFill>
              </a:rPr>
              <a:t>: Open brainstorm with all stakeholders</a:t>
            </a:r>
          </a:p>
          <a:p>
            <a:r>
              <a:rPr lang="en-US" sz="2800" b="1" dirty="0" smtClean="0"/>
              <a:t>STEP 2</a:t>
            </a:r>
            <a:r>
              <a:rPr lang="en-US" sz="2800" dirty="0" smtClean="0"/>
              <a:t>: have a look at the project documents (project charter, project description, project schedule…) and update the risks that have been identified during the brainstorm</a:t>
            </a:r>
          </a:p>
          <a:p>
            <a:r>
              <a:rPr lang="en-US" sz="2800" b="1" dirty="0" smtClean="0"/>
              <a:t>STEP 3</a:t>
            </a:r>
            <a:r>
              <a:rPr lang="en-US" sz="2800" dirty="0" smtClean="0"/>
              <a:t>: consult existing risk lists, your risk database or past project experiences to complete the list of risks that affect your problem</a:t>
            </a:r>
          </a:p>
        </p:txBody>
      </p:sp>
      <p:sp>
        <p:nvSpPr>
          <p:cNvPr id="4" name="Title 3"/>
          <p:cNvSpPr>
            <a:spLocks noGrp="1"/>
          </p:cNvSpPr>
          <p:nvPr>
            <p:ph type="title"/>
          </p:nvPr>
        </p:nvSpPr>
        <p:spPr/>
        <p:txBody>
          <a:bodyPr/>
          <a:lstStyle/>
          <a:p>
            <a:r>
              <a:rPr lang="en-US" dirty="0" smtClean="0"/>
              <a:t>Risk management: risk identification</a:t>
            </a:r>
            <a:br>
              <a:rPr lang="en-US" dirty="0" smtClean="0"/>
            </a:br>
            <a:r>
              <a:rPr lang="en-US" dirty="0" smtClean="0"/>
              <a:t>Procedure</a:t>
            </a:r>
            <a:endParaRPr lang="en-US" dirty="0"/>
          </a:p>
        </p:txBody>
      </p:sp>
      <p:grpSp>
        <p:nvGrpSpPr>
          <p:cNvPr id="3" name="Group 4"/>
          <p:cNvGrpSpPr/>
          <p:nvPr/>
        </p:nvGrpSpPr>
        <p:grpSpPr>
          <a:xfrm>
            <a:off x="8439150" y="326729"/>
            <a:ext cx="565305" cy="621836"/>
            <a:chOff x="928663" y="1785926"/>
            <a:chExt cx="3571899" cy="3929090"/>
          </a:xfrm>
        </p:grpSpPr>
        <p:sp>
          <p:nvSpPr>
            <p:cNvPr id="6" name="U-Turn Arrow 5"/>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7" name="Rectangle 6"/>
            <p:cNvSpPr/>
            <p:nvPr/>
          </p:nvSpPr>
          <p:spPr>
            <a:xfrm>
              <a:off x="1928794" y="178592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8" name="Rectangle 7"/>
            <p:cNvSpPr/>
            <p:nvPr/>
          </p:nvSpPr>
          <p:spPr>
            <a:xfrm>
              <a:off x="1928794" y="285749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392906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Down Arrow 10"/>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2" name="Down Arrow 11"/>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b="1" dirty="0" smtClean="0">
                <a:solidFill>
                  <a:schemeClr val="accent6">
                    <a:lumMod val="50000"/>
                  </a:schemeClr>
                </a:solidFill>
              </a:rPr>
              <a:t>STEP 1</a:t>
            </a:r>
            <a:r>
              <a:rPr lang="en-US" sz="2800" dirty="0" smtClean="0">
                <a:solidFill>
                  <a:schemeClr val="accent6">
                    <a:lumMod val="50000"/>
                  </a:schemeClr>
                </a:solidFill>
              </a:rPr>
              <a:t>: Open brainstorm with all stakeholders</a:t>
            </a:r>
          </a:p>
          <a:p>
            <a:r>
              <a:rPr lang="en-US" sz="2800" b="1" dirty="0" smtClean="0"/>
              <a:t>STEP 2</a:t>
            </a:r>
            <a:r>
              <a:rPr lang="en-US" sz="2800" dirty="0" smtClean="0"/>
              <a:t>: have a look at the project documents (project charter, project description, project schedule…) and update the risks that have been identified during the brainstorm</a:t>
            </a:r>
          </a:p>
          <a:p>
            <a:r>
              <a:rPr lang="en-US" sz="2800" b="1" dirty="0" smtClean="0"/>
              <a:t>STEP 3</a:t>
            </a:r>
            <a:r>
              <a:rPr lang="en-US" sz="2800" dirty="0" smtClean="0"/>
              <a:t>: consult existing risk lists, your risk database or past project experiences to complete the list of risks that affect your problem</a:t>
            </a:r>
          </a:p>
        </p:txBody>
      </p:sp>
      <p:sp>
        <p:nvSpPr>
          <p:cNvPr id="4" name="Title 3"/>
          <p:cNvSpPr>
            <a:spLocks noGrp="1"/>
          </p:cNvSpPr>
          <p:nvPr>
            <p:ph type="title"/>
          </p:nvPr>
        </p:nvSpPr>
        <p:spPr/>
        <p:txBody>
          <a:bodyPr/>
          <a:lstStyle/>
          <a:p>
            <a:r>
              <a:rPr lang="en-US" dirty="0" smtClean="0"/>
              <a:t>Risk management: risk identification</a:t>
            </a:r>
            <a:br>
              <a:rPr lang="en-US" dirty="0" smtClean="0"/>
            </a:br>
            <a:r>
              <a:rPr lang="en-US" dirty="0" smtClean="0"/>
              <a:t>Procedure</a:t>
            </a:r>
            <a:endParaRPr lang="en-US" dirty="0"/>
          </a:p>
        </p:txBody>
      </p:sp>
      <p:grpSp>
        <p:nvGrpSpPr>
          <p:cNvPr id="3" name="Group 4"/>
          <p:cNvGrpSpPr/>
          <p:nvPr/>
        </p:nvGrpSpPr>
        <p:grpSpPr>
          <a:xfrm>
            <a:off x="8439150" y="326729"/>
            <a:ext cx="565305" cy="621836"/>
            <a:chOff x="928663" y="1785926"/>
            <a:chExt cx="3571899" cy="3929090"/>
          </a:xfrm>
        </p:grpSpPr>
        <p:sp>
          <p:nvSpPr>
            <p:cNvPr id="6" name="U-Turn Arrow 5"/>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7" name="Rectangle 6"/>
            <p:cNvSpPr/>
            <p:nvPr/>
          </p:nvSpPr>
          <p:spPr>
            <a:xfrm>
              <a:off x="1928794" y="178592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8" name="Rectangle 7"/>
            <p:cNvSpPr/>
            <p:nvPr/>
          </p:nvSpPr>
          <p:spPr>
            <a:xfrm>
              <a:off x="1928794" y="285749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392906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Down Arrow 10"/>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2" name="Down Arrow 11"/>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
        <p:nvSpPr>
          <p:cNvPr id="14" name="Rectangle 13"/>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600" b="1" spc="-50" dirty="0" smtClean="0">
                <a:solidFill>
                  <a:schemeClr val="accent6">
                    <a:lumMod val="50000"/>
                  </a:schemeClr>
                </a:solidFill>
              </a:rPr>
              <a:t>FROM THE RISK IDENTIFICATION WE OBTAIN A LIST OF RISKS. WE REFER TO THIS LIST OF RISKS AS THE “RISK REGISTER”.</a:t>
            </a:r>
            <a:endParaRPr lang="en-US" sz="26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40" dirty="0" smtClean="0"/>
              <a:t>In this example, the risk identification phase has already been done and the risk register file is available in the </a:t>
            </a:r>
            <a:r>
              <a:rPr lang="en-US" sz="2000" b="1" dirty="0" err="1" smtClean="0"/>
              <a:t>ProjectRM</a:t>
            </a:r>
            <a:r>
              <a:rPr lang="en-US" sz="2000" b="1" dirty="0" smtClean="0"/>
              <a:t> folder on your desktop. First you have to open the correct CSV-folder (in my case this is the “SEMICOLON_CSV” folder).</a:t>
            </a:r>
            <a:endParaRPr lang="en-US" sz="2000" b="1" spc="-40" dirty="0" smtClean="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In the SEMICOLON_CSV-folder (or COMMA_CSV-folder; both contain the same files) select and open the “Example Project 1” folder.</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In the SEMICOLON_CSV-folder (or COMMA_CSV-folder; both contain the same files) select and open the “Example Project 1” folder.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srcRect/>
          <a:stretch>
            <a:fillRect/>
          </a:stretch>
        </p:blipFill>
        <p:spPr bwMode="auto">
          <a:xfrm>
            <a:off x="1873327" y="2487200"/>
            <a:ext cx="601329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After unpacking you have a directory “</a:t>
            </a:r>
            <a:r>
              <a:rPr lang="en-US" sz="2400" b="1" dirty="0" err="1" smtClean="0"/>
              <a:t>RiskTool</a:t>
            </a:r>
            <a:r>
              <a:rPr lang="en-US" sz="2400" b="1" dirty="0" smtClean="0"/>
              <a:t>” that contains a number of files. I suggest you start by reading the REAMDE.txt!</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In the “Example Project 1” folder there are 5 items. For now, we are interested in the “Risk_Register_File.CSV”</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If we open “Risk_Register_File.csv” we get an overview of the different risks that have been identified.</a:t>
            </a:r>
          </a:p>
        </p:txBody>
      </p:sp>
      <p:pic>
        <p:nvPicPr>
          <p:cNvPr id="240642"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Column A,C,D and E are not important here (the only thing that is important is that each risk should have a unique ID and code).</a:t>
            </a:r>
          </a:p>
        </p:txBody>
      </p:sp>
      <p:pic>
        <p:nvPicPr>
          <p:cNvPr id="11" name="Picture 4"/>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Column B holds the risk names. </a:t>
            </a:r>
          </a:p>
        </p:txBody>
      </p:sp>
      <p:pic>
        <p:nvPicPr>
          <p:cNvPr id="10"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Column F holds the risk comments.</a:t>
            </a:r>
          </a:p>
        </p:txBody>
      </p:sp>
      <p:pic>
        <p:nvPicPr>
          <p:cNvPr id="9"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Column F holds the risk comments.</a:t>
            </a:r>
          </a:p>
        </p:txBody>
      </p:sp>
      <p:pic>
        <p:nvPicPr>
          <p:cNvPr id="9"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
        <p:nvSpPr>
          <p:cNvPr id="10" name="Rectangle 9"/>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3600" b="1" spc="-50" dirty="0" smtClean="0">
                <a:solidFill>
                  <a:schemeClr val="accent6">
                    <a:lumMod val="50000"/>
                  </a:schemeClr>
                </a:solidFill>
              </a:rPr>
              <a:t>NEXT, CLOSE THE RISK REGISTER FILE &amp; LET’S PROCEED TO THE ANALYSIS OF THESE RISKS!</a:t>
            </a:r>
            <a:endParaRPr lang="en-US" sz="36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57186" y="5000636"/>
            <a:ext cx="7772400" cy="1865318"/>
          </a:xfrm>
        </p:spPr>
        <p:txBody>
          <a:bodyPr anchor="t" anchorCtr="0"/>
          <a:lstStyle/>
          <a:p>
            <a:pPr algn="l"/>
            <a:r>
              <a:rPr lang="en-US" sz="1400" dirty="0" smtClean="0">
                <a:solidFill>
                  <a:schemeClr val="bg1"/>
                </a:solidFill>
              </a:rPr>
              <a:t/>
            </a:r>
            <a:br>
              <a:rPr lang="en-US" sz="1400"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cap="none" dirty="0" smtClean="0">
                <a:solidFill>
                  <a:schemeClr val="bg1"/>
                </a:solidFill>
              </a:rPr>
              <a:t/>
            </a:r>
            <a:br>
              <a:rPr lang="en-US" cap="none" dirty="0" smtClean="0">
                <a:solidFill>
                  <a:schemeClr val="bg1"/>
                </a:solidFill>
              </a:rPr>
            </a:br>
            <a:endParaRPr lang="en-US" sz="1800" cap="none" dirty="0" smtClean="0">
              <a:solidFill>
                <a:schemeClr val="bg1"/>
              </a:solidFill>
            </a:endParaRPr>
          </a:p>
        </p:txBody>
      </p:sp>
      <p:sp>
        <p:nvSpPr>
          <p:cNvPr id="7" name="TextBox 6"/>
          <p:cNvSpPr txBox="1"/>
          <p:nvPr/>
        </p:nvSpPr>
        <p:spPr>
          <a:xfrm>
            <a:off x="0" y="3120094"/>
            <a:ext cx="9144000" cy="523220"/>
          </a:xfrm>
          <a:prstGeom prst="rect">
            <a:avLst/>
          </a:prstGeom>
          <a:noFill/>
        </p:spPr>
        <p:txBody>
          <a:bodyPr wrap="square" rtlCol="0">
            <a:spAutoFit/>
          </a:bodyPr>
          <a:lstStyle/>
          <a:p>
            <a:pPr algn="ctr"/>
            <a:r>
              <a:rPr lang="en-US" sz="2800" b="1" cap="small" dirty="0" smtClean="0"/>
              <a:t>RISK ANALYSIS</a:t>
            </a:r>
            <a:endParaRPr lang="en-US" sz="2800" b="1" cap="small" dirty="0"/>
          </a:p>
        </p:txBody>
      </p:sp>
    </p:spTree>
  </p:cSld>
  <p:clrMapOvr>
    <a:masterClrMapping/>
  </p:clrMapOvr>
  <p:transition advTm="780"/>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STEP 1</a:t>
            </a:r>
            <a:r>
              <a:rPr lang="en-US" dirty="0" smtClean="0"/>
              <a:t>: starting from the risks obtained in the risk identification process, use quantitative techniques to create a shortlist of the most important risks you want to analyze</a:t>
            </a:r>
          </a:p>
          <a:p>
            <a:r>
              <a:rPr lang="en-US" b="1" dirty="0" smtClean="0">
                <a:solidFill>
                  <a:schemeClr val="accent6">
                    <a:lumMod val="50000"/>
                  </a:schemeClr>
                </a:solidFill>
              </a:rPr>
              <a:t>STEP 2</a:t>
            </a:r>
            <a:r>
              <a:rPr lang="en-US" dirty="0" smtClean="0">
                <a:solidFill>
                  <a:schemeClr val="accent6">
                    <a:lumMod val="50000"/>
                  </a:schemeClr>
                </a:solidFill>
              </a:rPr>
              <a:t>: for each of the shortlisted risks:</a:t>
            </a:r>
          </a:p>
          <a:p>
            <a:pPr lvl="1"/>
            <a:r>
              <a:rPr lang="en-US" dirty="0" smtClean="0">
                <a:solidFill>
                  <a:schemeClr val="accent6">
                    <a:lumMod val="50000"/>
                  </a:schemeClr>
                </a:solidFill>
              </a:rPr>
              <a:t>Determine which activities are impacted by the risk</a:t>
            </a:r>
          </a:p>
          <a:p>
            <a:pPr lvl="1"/>
            <a:r>
              <a:rPr lang="en-US" dirty="0" smtClean="0">
                <a:solidFill>
                  <a:schemeClr val="accent6">
                    <a:lumMod val="50000"/>
                  </a:schemeClr>
                </a:solidFill>
              </a:rPr>
              <a:t>For all activities determine the probability that the risk will impact them &amp; if so, estimate this impact</a:t>
            </a:r>
          </a:p>
          <a:p>
            <a:r>
              <a:rPr lang="en-US" b="1" dirty="0" smtClean="0"/>
              <a:t>STEP 3</a:t>
            </a:r>
            <a:r>
              <a:rPr lang="en-US" dirty="0" smtClean="0"/>
              <a:t>: use Monte Carlo simulation to assess the impact of the shortlisted risk on project objectives</a:t>
            </a:r>
          </a:p>
          <a:p>
            <a:r>
              <a:rPr lang="en-US" b="1" dirty="0" smtClean="0"/>
              <a:t>STEP 4</a:t>
            </a:r>
            <a:r>
              <a:rPr lang="en-US" dirty="0" smtClean="0"/>
              <a:t>: record your data in a risk log database for future use	</a:t>
            </a:r>
          </a:p>
        </p:txBody>
      </p:sp>
      <p:sp>
        <p:nvSpPr>
          <p:cNvPr id="4" name="Title 3"/>
          <p:cNvSpPr>
            <a:spLocks noGrp="1"/>
          </p:cNvSpPr>
          <p:nvPr>
            <p:ph type="title"/>
          </p:nvPr>
        </p:nvSpPr>
        <p:spPr/>
        <p:txBody>
          <a:bodyPr/>
          <a:lstStyle/>
          <a:p>
            <a:r>
              <a:rPr lang="en-US" dirty="0" smtClean="0"/>
              <a:t>Risk management: risk analysis</a:t>
            </a:r>
            <a:br>
              <a:rPr lang="en-US" dirty="0" smtClean="0"/>
            </a:br>
            <a:r>
              <a:rPr lang="en-US" dirty="0" smtClean="0"/>
              <a:t>Procedure</a:t>
            </a:r>
            <a:endParaRPr lang="en-US" dirty="0"/>
          </a:p>
        </p:txBody>
      </p:sp>
      <p:grpSp>
        <p:nvGrpSpPr>
          <p:cNvPr id="3" name="Group 22"/>
          <p:cNvGrpSpPr/>
          <p:nvPr/>
        </p:nvGrpSpPr>
        <p:grpSpPr>
          <a:xfrm>
            <a:off x="8439150" y="326729"/>
            <a:ext cx="565305" cy="621836"/>
            <a:chOff x="928663" y="1785926"/>
            <a:chExt cx="3571899" cy="3929090"/>
          </a:xfrm>
        </p:grpSpPr>
        <p:sp>
          <p:nvSpPr>
            <p:cNvPr id="6" name="U-Turn Arrow 5"/>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7" name="Rectangle 6"/>
            <p:cNvSpPr/>
            <p:nvPr/>
          </p:nvSpPr>
          <p:spPr>
            <a:xfrm>
              <a:off x="1928794" y="178592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8" name="Rectangle 7"/>
            <p:cNvSpPr/>
            <p:nvPr/>
          </p:nvSpPr>
          <p:spPr>
            <a:xfrm>
              <a:off x="1928794" y="285749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392906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Down Arrow 10"/>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2" name="Down Arrow 11"/>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STEP 1</a:t>
            </a:r>
            <a:r>
              <a:rPr lang="en-US" dirty="0" smtClean="0"/>
              <a:t>: starting from the risks obtained in the risk identification process, use quantitative techniques to create a shortlist of the most important risks you want to analyze</a:t>
            </a:r>
          </a:p>
          <a:p>
            <a:r>
              <a:rPr lang="en-US" b="1" dirty="0" smtClean="0">
                <a:solidFill>
                  <a:schemeClr val="accent6">
                    <a:lumMod val="50000"/>
                  </a:schemeClr>
                </a:solidFill>
              </a:rPr>
              <a:t>STEP 2</a:t>
            </a:r>
            <a:r>
              <a:rPr lang="en-US" dirty="0" smtClean="0">
                <a:solidFill>
                  <a:schemeClr val="accent6">
                    <a:lumMod val="50000"/>
                  </a:schemeClr>
                </a:solidFill>
              </a:rPr>
              <a:t>: for each of the shortlisted risks:</a:t>
            </a:r>
          </a:p>
          <a:p>
            <a:pPr lvl="1"/>
            <a:r>
              <a:rPr lang="en-US" dirty="0" smtClean="0">
                <a:solidFill>
                  <a:schemeClr val="accent6">
                    <a:lumMod val="50000"/>
                  </a:schemeClr>
                </a:solidFill>
              </a:rPr>
              <a:t>Determine which activities are impacted by the risk</a:t>
            </a:r>
          </a:p>
          <a:p>
            <a:pPr lvl="1"/>
            <a:r>
              <a:rPr lang="en-US" dirty="0" smtClean="0">
                <a:solidFill>
                  <a:schemeClr val="accent6">
                    <a:lumMod val="50000"/>
                  </a:schemeClr>
                </a:solidFill>
              </a:rPr>
              <a:t>For all activities determine the probability that the risk will impact them &amp; if so, estimate this impact</a:t>
            </a:r>
          </a:p>
          <a:p>
            <a:r>
              <a:rPr lang="en-US" b="1" dirty="0" smtClean="0"/>
              <a:t>STEP 3</a:t>
            </a:r>
            <a:r>
              <a:rPr lang="en-US" dirty="0" smtClean="0"/>
              <a:t>: use Monte Carlo simulation to assess the impact of the shortlisted risk on project objectives</a:t>
            </a:r>
          </a:p>
          <a:p>
            <a:r>
              <a:rPr lang="en-US" b="1" dirty="0" smtClean="0"/>
              <a:t>STEP 4</a:t>
            </a:r>
            <a:r>
              <a:rPr lang="en-US" dirty="0" smtClean="0"/>
              <a:t>: record your data in a risk log database for future use	</a:t>
            </a:r>
          </a:p>
        </p:txBody>
      </p:sp>
      <p:sp>
        <p:nvSpPr>
          <p:cNvPr id="4" name="Title 3"/>
          <p:cNvSpPr>
            <a:spLocks noGrp="1"/>
          </p:cNvSpPr>
          <p:nvPr>
            <p:ph type="title"/>
          </p:nvPr>
        </p:nvSpPr>
        <p:spPr/>
        <p:txBody>
          <a:bodyPr/>
          <a:lstStyle/>
          <a:p>
            <a:r>
              <a:rPr lang="en-US" dirty="0" smtClean="0"/>
              <a:t>Risk management: risk analysis</a:t>
            </a:r>
            <a:br>
              <a:rPr lang="en-US" dirty="0" smtClean="0"/>
            </a:br>
            <a:r>
              <a:rPr lang="en-US" dirty="0" smtClean="0"/>
              <a:t>Procedure</a:t>
            </a:r>
            <a:endParaRPr lang="en-US" dirty="0"/>
          </a:p>
        </p:txBody>
      </p:sp>
      <p:grpSp>
        <p:nvGrpSpPr>
          <p:cNvPr id="3" name="Group 22"/>
          <p:cNvGrpSpPr/>
          <p:nvPr/>
        </p:nvGrpSpPr>
        <p:grpSpPr>
          <a:xfrm>
            <a:off x="8439150" y="326729"/>
            <a:ext cx="565305" cy="621836"/>
            <a:chOff x="928663" y="1785926"/>
            <a:chExt cx="3571899" cy="3929090"/>
          </a:xfrm>
        </p:grpSpPr>
        <p:sp>
          <p:nvSpPr>
            <p:cNvPr id="6" name="U-Turn Arrow 5"/>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7" name="Rectangle 6"/>
            <p:cNvSpPr/>
            <p:nvPr/>
          </p:nvSpPr>
          <p:spPr>
            <a:xfrm>
              <a:off x="1928794" y="178592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8" name="Rectangle 7"/>
            <p:cNvSpPr/>
            <p:nvPr/>
          </p:nvSpPr>
          <p:spPr>
            <a:xfrm>
              <a:off x="1928794" y="285749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392906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Down Arrow 10"/>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2" name="Down Arrow 11"/>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
        <p:nvSpPr>
          <p:cNvPr id="14" name="Rectangle 13"/>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3200" b="1" spc="-50" dirty="0" smtClean="0">
                <a:solidFill>
                  <a:schemeClr val="accent6">
                    <a:lumMod val="50000"/>
                  </a:schemeClr>
                </a:solidFill>
              </a:rPr>
              <a:t>TO KEEP THINGS SIMPLE, WE ASSUME THAT ALL RISKS IN THE RISK REGISTER ARE SHORTLISTED!</a:t>
            </a:r>
            <a:endParaRPr lang="en-US" sz="32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40" dirty="0" smtClean="0"/>
              <a:t>In order to perform “STEP 2” of the risk analysis procedure, we open “Base_case.mpp” in the </a:t>
            </a:r>
            <a:r>
              <a:rPr lang="en-US" sz="2400" b="1" dirty="0" err="1" smtClean="0"/>
              <a:t>ProjectRM</a:t>
            </a:r>
            <a:r>
              <a:rPr lang="en-US" sz="2400" b="1" dirty="0" smtClean="0"/>
              <a:t> folder on your desktop.</a:t>
            </a:r>
            <a:endParaRPr lang="en-US" sz="2400" b="1" spc="-40" dirty="0" smtClean="0"/>
          </a:p>
        </p:txBody>
      </p:sp>
      <p:pic>
        <p:nvPicPr>
          <p:cNvPr id="5122"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2379865" y="2487200"/>
            <a:ext cx="5000221" cy="4320000"/>
          </a:xfrm>
          <a:prstGeom prst="rect">
            <a:avLst/>
          </a:prstGeom>
          <a:noFill/>
          <a:ln w="9525">
            <a:noFill/>
            <a:miter lim="800000"/>
            <a:headEnd/>
            <a:tailEnd/>
          </a:ln>
          <a:effectLst/>
        </p:spPr>
      </p:pic>
      <p:sp>
        <p:nvSpPr>
          <p:cNvPr id="3" name="Slide Number Placeholder 2"/>
          <p:cNvSpPr>
            <a:spLocks noGrp="1"/>
          </p:cNvSpPr>
          <p:nvPr>
            <p:ph type="sldNum" sz="quarter" idx="11"/>
          </p:nvPr>
        </p:nvSpPr>
        <p:spPr/>
        <p:txBody>
          <a:bodyPr/>
          <a:lstStyle/>
          <a:p>
            <a:fld id="{7E1A4D99-914F-4AAE-96A7-D23BCF6CD253}" type="slidenum">
              <a:rPr lang="en-US" smtClean="0"/>
              <a:pPr/>
              <a:t>18</a:t>
            </a:fld>
            <a:endParaRPr lang="en-US"/>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If you don’t know whether your computer uses comma’s or semicolons to delimit fields in CSV-files, you should open a new workbook in Microsoft Excel.</a:t>
            </a:r>
          </a:p>
        </p:txBody>
      </p:sp>
      <p:sp>
        <p:nvSpPr>
          <p:cNvPr id="7" name="Rectangle 6"/>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8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dirty="0" smtClean="0"/>
              <a:t>At last we get to use </a:t>
            </a:r>
            <a:r>
              <a:rPr lang="en-US" sz="2000" b="1" dirty="0" err="1" smtClean="0"/>
              <a:t>RiskTool</a:t>
            </a:r>
            <a:r>
              <a:rPr lang="en-US" sz="2000" b="1" dirty="0" smtClean="0"/>
              <a:t>. In order to perform “STEP 2” of the risk analysis procedure, we use the “A” button (in Microsoft Project 2010 these buttons may be found under the Add-in tab). The “A” button will allow us to “analyze risks”.</a:t>
            </a:r>
          </a:p>
        </p:txBody>
      </p:sp>
      <p:pic>
        <p:nvPicPr>
          <p:cNvPr id="9"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dirty="0" smtClean="0"/>
              <a:t>At last we get to use </a:t>
            </a:r>
            <a:r>
              <a:rPr lang="en-US" sz="2000" b="1" dirty="0" err="1" smtClean="0"/>
              <a:t>RiskTool</a:t>
            </a:r>
            <a:r>
              <a:rPr lang="en-US" sz="2000" b="1" dirty="0" smtClean="0"/>
              <a:t>. In order to perform “STEP 2” of the risk analysis procedure, we use the “A” button (in Microsoft Project 2010 these buttons may be found under the Add-in tab). The “A” button will allow us to “analyze risks”.</a:t>
            </a:r>
          </a:p>
        </p:txBody>
      </p:sp>
      <p:sp>
        <p:nvSpPr>
          <p:cNvPr id="13" name="Rectangle 12"/>
          <p:cNvSpPr/>
          <p:nvPr/>
        </p:nvSpPr>
        <p:spPr bwMode="auto">
          <a:xfrm>
            <a:off x="771556" y="3562350"/>
            <a:ext cx="8117940" cy="329565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4" name="Rectangle 13"/>
          <p:cNvSpPr/>
          <p:nvPr/>
        </p:nvSpPr>
        <p:spPr bwMode="auto">
          <a:xfrm>
            <a:off x="870454" y="2487200"/>
            <a:ext cx="8117940" cy="58620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5" name="Rectangle 14"/>
          <p:cNvSpPr/>
          <p:nvPr/>
        </p:nvSpPr>
        <p:spPr bwMode="auto">
          <a:xfrm>
            <a:off x="1755140" y="3073400"/>
            <a:ext cx="7172294" cy="48895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6" name="Rectangle 15"/>
          <p:cNvSpPr/>
          <p:nvPr/>
        </p:nvSpPr>
        <p:spPr bwMode="auto">
          <a:xfrm>
            <a:off x="853440" y="3073400"/>
            <a:ext cx="98898" cy="48895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After pressing the “A” button, </a:t>
            </a:r>
            <a:r>
              <a:rPr lang="en-US" sz="2400" b="1" dirty="0" err="1" smtClean="0"/>
              <a:t>RiskTool</a:t>
            </a:r>
            <a:r>
              <a:rPr lang="en-US" sz="2400" b="1" dirty="0" smtClean="0"/>
              <a:t> will request a “Risk Register File” (i.e. </a:t>
            </a:r>
            <a:r>
              <a:rPr lang="en-US" sz="2400" b="1" dirty="0" err="1" smtClean="0"/>
              <a:t>RiskTool</a:t>
            </a:r>
            <a:r>
              <a:rPr lang="en-US" sz="2400" b="1" dirty="0" smtClean="0"/>
              <a:t> needs to know which risks need to be analyzed).</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245763" name="Picture 3"/>
          <p:cNvPicPr>
            <a:picLocks noChangeAspect="1" noChangeArrowheads="1"/>
          </p:cNvPicPr>
          <p:nvPr/>
        </p:nvPicPr>
        <p:blipFill>
          <a:blip r:embed="rId4"/>
          <a:srcRect/>
          <a:stretch>
            <a:fillRect/>
          </a:stretch>
        </p:blipFill>
        <p:spPr bwMode="auto">
          <a:xfrm>
            <a:off x="3913188" y="4047125"/>
            <a:ext cx="1933575" cy="1200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Press “OK” and browse to </a:t>
            </a:r>
            <a:r>
              <a:rPr lang="en-US" sz="2400" b="1" spc="-40" dirty="0" smtClean="0"/>
              <a:t>“Example Project 1”</a:t>
            </a:r>
            <a:r>
              <a:rPr lang="en-US" sz="2400" b="1" dirty="0" smtClean="0"/>
              <a:t> folder on your desktop. </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6147" name="Picture 3"/>
          <p:cNvPicPr>
            <a:picLocks noChangeAspect="1" noChangeArrowheads="1"/>
          </p:cNvPicPr>
          <p:nvPr/>
        </p:nvPicPr>
        <p:blipFill>
          <a:blip r:embed="rId4"/>
          <a:srcRect/>
          <a:stretch>
            <a:fillRect/>
          </a:stretch>
        </p:blipFill>
        <p:spPr bwMode="auto">
          <a:xfrm>
            <a:off x="1922463" y="2985088"/>
            <a:ext cx="5915025" cy="3324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Select and open the file “Risk_Register_File.csv” (i.e. we will analyze the shortlisted risks that have been identified during the risk identification phase).</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7171" name="Picture 3"/>
          <p:cNvPicPr>
            <a:picLocks noChangeAspect="1" noChangeArrowheads="1"/>
          </p:cNvPicPr>
          <p:nvPr/>
        </p:nvPicPr>
        <p:blipFill>
          <a:blip r:embed="rId4"/>
          <a:srcRect/>
          <a:stretch>
            <a:fillRect/>
          </a:stretch>
        </p:blipFill>
        <p:spPr bwMode="auto">
          <a:xfrm>
            <a:off x="1922463" y="2985088"/>
            <a:ext cx="5915025" cy="3324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a:t>
            </a:r>
            <a:r>
              <a:rPr lang="en-US" sz="2400" b="1" spc="-20" dirty="0" err="1" smtClean="0"/>
              <a:t>RiskTool</a:t>
            </a:r>
            <a:r>
              <a:rPr lang="en-US" sz="2400" b="1" spc="-20" dirty="0" smtClean="0"/>
              <a:t> risk analysis process analyzes each of the risks in the risk register file. For each risk, the risk analysis process can be divided into four stages.</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249858"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20" dirty="0" smtClean="0"/>
              <a:t>In a first stage, </a:t>
            </a:r>
            <a:r>
              <a:rPr lang="en-US" sz="1600" b="1" spc="-20" dirty="0" err="1" smtClean="0"/>
              <a:t>RiskTool</a:t>
            </a:r>
            <a:r>
              <a:rPr lang="en-US" sz="1600" b="1" spc="-20" dirty="0" smtClean="0"/>
              <a:t> asks the user which activity groups are impacted by a given risk. In the first stage it is also possible to:</a:t>
            </a:r>
          </a:p>
          <a:p>
            <a:pPr marL="342900" indent="-342900" algn="just">
              <a:buFont typeface="+mj-lt"/>
              <a:buAutoNum type="arabicPeriod"/>
            </a:pPr>
            <a:r>
              <a:rPr lang="en-US" sz="1400" b="1" spc="-20" dirty="0" smtClean="0"/>
              <a:t>Skip a risk if the user does not want to analyze that risk</a:t>
            </a:r>
          </a:p>
          <a:p>
            <a:pPr marL="342900" indent="-342900" algn="just">
              <a:buFont typeface="+mj-lt"/>
              <a:buAutoNum type="arabicPeriod"/>
            </a:pPr>
            <a:r>
              <a:rPr lang="en-US" sz="1400" b="1" spc="-20" dirty="0" smtClean="0"/>
              <a:t>Save the progress of the risk analysis process</a:t>
            </a:r>
          </a:p>
          <a:p>
            <a:pPr marL="342900" indent="-342900" algn="just">
              <a:buFont typeface="+mj-lt"/>
              <a:buAutoNum type="arabicPeriod"/>
            </a:pPr>
            <a:r>
              <a:rPr lang="en-US" sz="1400" b="1" spc="-20" dirty="0" smtClean="0"/>
              <a:t>Load a previously saved progress</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249858"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200" b="1" spc="-20" dirty="0" smtClean="0"/>
              <a:t>In the example, the first risk analyzed is the risk “Working accident”. In the activity group field we have to indicate which activity groups are impacted by this risk.</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249858"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20" dirty="0" smtClean="0"/>
              <a:t>From the example data, we know that “Working accident” impacts three activity groups: Luigi (walls), Red toad (walls) and Mario (Jacuzzi). We select all three. Note that the number of activities in each activity group is indicated between brackets before the activity-group name.</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9"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60" dirty="0" smtClean="0"/>
              <a:t>After pressing Next we end up in the second stage of the </a:t>
            </a:r>
            <a:r>
              <a:rPr lang="en-US" b="1" spc="-60" dirty="0" err="1" smtClean="0"/>
              <a:t>RiskTool</a:t>
            </a:r>
            <a:r>
              <a:rPr lang="en-US" b="1" spc="-60" dirty="0" smtClean="0"/>
              <a:t> risk analysis process. In the second stage we have to define the impact of the risk for each of the selected activity groups. Note that during each stage it is possible to return to the previous stage by pressing the “Previous” button.</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srcRect/>
          <a:stretch>
            <a:fillRect/>
          </a:stretch>
        </p:blipFill>
        <p:spPr bwMode="auto">
          <a:xfrm>
            <a:off x="2379865" y="2487200"/>
            <a:ext cx="5000221" cy="4320000"/>
          </a:xfrm>
          <a:prstGeom prst="rect">
            <a:avLst/>
          </a:prstGeom>
          <a:noFill/>
          <a:ln w="9525">
            <a:noFill/>
            <a:miter lim="800000"/>
            <a:headEnd/>
            <a:tailEnd/>
          </a:ln>
          <a:effectLst/>
        </p:spPr>
      </p:pic>
      <p:sp>
        <p:nvSpPr>
          <p:cNvPr id="3" name="Slide Number Placeholder 2"/>
          <p:cNvSpPr>
            <a:spLocks noGrp="1"/>
          </p:cNvSpPr>
          <p:nvPr>
            <p:ph type="sldNum" sz="quarter" idx="11"/>
          </p:nvPr>
        </p:nvSpPr>
        <p:spPr/>
        <p:txBody>
          <a:bodyPr/>
          <a:lstStyle/>
          <a:p>
            <a:fld id="{7E1A4D99-914F-4AAE-96A7-D23BCF6CD253}" type="slidenum">
              <a:rPr lang="en-US" smtClean="0"/>
              <a:pPr/>
              <a:t>19</a:t>
            </a:fld>
            <a:endParaRPr lang="en-US"/>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b="1" spc="-20" dirty="0" smtClean="0"/>
              <a:t>In this new workbook type “1” in the first cell and “2” in the second cell.</a:t>
            </a:r>
          </a:p>
        </p:txBody>
      </p:sp>
      <p:sp>
        <p:nvSpPr>
          <p:cNvPr id="7" name="Rectangle 6"/>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20" dirty="0" smtClean="0"/>
              <a:t>Depending on the risk and the selected activity group a specific risk impact can be chosen. Risks can have a proportional impact, a fixed impact, an impact on the start time of an activity and can interrupt the execution of an activity (breakdown).</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9"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20" dirty="0" smtClean="0"/>
              <a:t>The example data learns us that the risk “Working accident” has a fixed impact. However, the impact is different for Luigi (walls) when compared to the impact on Red toad (walls) and Mario (Jacuzzi). Therefore, we start by assessing the impact of the risk on Luigi (walls).</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9"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20" dirty="0" smtClean="0"/>
              <a:t>After pressing Next, we end up in the third stage of the </a:t>
            </a:r>
            <a:r>
              <a:rPr lang="en-US" sz="2000" b="1" spc="-20" dirty="0" err="1" smtClean="0"/>
              <a:t>RiskTool</a:t>
            </a:r>
            <a:r>
              <a:rPr lang="en-US" sz="2000" b="1" spc="-20" dirty="0" smtClean="0"/>
              <a:t> risk analysis process. In the third stage we assess the probability of occurrence of the risk on the activity groups selected in the second stage.</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example data show us that there is a 25 percent probability that the risk “Working accident” impacts one of the activities of Luigi.</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1" name="Picture 3"/>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200" b="1" spc="-20" dirty="0" smtClean="0"/>
              <a:t>By selecting an activity group in the activity group field we get  an estimate of the impact of the risk “Working accident” on the activity group “Luigi (walls)”.</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9"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20" dirty="0" smtClean="0"/>
              <a:t>After pressing next, we end up in the fourth stage of the </a:t>
            </a:r>
            <a:r>
              <a:rPr lang="en-US" sz="2000" b="1" spc="-20" dirty="0" err="1" smtClean="0"/>
              <a:t>RiskTool</a:t>
            </a:r>
            <a:r>
              <a:rPr lang="en-US" sz="2000" b="1" spc="-20" dirty="0" smtClean="0"/>
              <a:t> risk analysis process. In the fourth stage we define the impact of the risk on the duration of a single activity in an impacted activity group itself.</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In the example, the best case, most likely and worst case impact equal 2,3 and 4 days respectively.</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9"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20" dirty="0" smtClean="0"/>
              <a:t>After pressing next, the risk analysis of risk “Working accident” on activity group “Luigi (walls)” is finished and we go back to stage two and observe whether there are still activity groups whose impact needs to be defined.</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1" name="Picture 3"/>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impact of “Working accident” on both remaining activity groups is fixed and identical. As such, we select both activity groups and press “Next”.</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9"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From the example data we know that the probability of impact equals 12.5 percent (which we round to 13 percent).</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1"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71556" y="205847"/>
            <a:ext cx="8372444" cy="863600"/>
          </a:xfrm>
        </p:spPr>
        <p:txBody>
          <a:bodyPr/>
          <a:lstStyle/>
          <a:p>
            <a:r>
              <a:rPr lang="en-US" dirty="0" smtClean="0"/>
              <a:t>Project risk management: software</a:t>
            </a:r>
            <a:endParaRPr lang="en-US" dirty="0"/>
          </a:p>
        </p:txBody>
      </p:sp>
      <p:grpSp>
        <p:nvGrpSpPr>
          <p:cNvPr id="24" name="Group 23"/>
          <p:cNvGrpSpPr/>
          <p:nvPr/>
        </p:nvGrpSpPr>
        <p:grpSpPr>
          <a:xfrm>
            <a:off x="1189975" y="2562585"/>
            <a:ext cx="7380000" cy="2807834"/>
            <a:chOff x="1189975" y="1518668"/>
            <a:chExt cx="7380000" cy="2807834"/>
          </a:xfrm>
        </p:grpSpPr>
        <p:grpSp>
          <p:nvGrpSpPr>
            <p:cNvPr id="25" name="Group 54"/>
            <p:cNvGrpSpPr/>
            <p:nvPr/>
          </p:nvGrpSpPr>
          <p:grpSpPr>
            <a:xfrm>
              <a:off x="1189975" y="3606502"/>
              <a:ext cx="7380000" cy="720000"/>
              <a:chOff x="1221479" y="3200807"/>
              <a:chExt cx="7380000" cy="648000"/>
            </a:xfrm>
          </p:grpSpPr>
          <p:sp>
            <p:nvSpPr>
              <p:cNvPr id="32" name="Rectangle 31"/>
              <p:cNvSpPr/>
              <p:nvPr/>
            </p:nvSpPr>
            <p:spPr>
              <a:xfrm>
                <a:off x="1761479" y="3200807"/>
                <a:ext cx="6840000" cy="648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YOUR FIRST RISK ANALYSIS</a:t>
                </a:r>
                <a:endParaRPr lang="nl-BE" sz="2800" b="1" dirty="0">
                  <a:solidFill>
                    <a:schemeClr val="tx1"/>
                  </a:solidFill>
                </a:endParaRPr>
              </a:p>
            </p:txBody>
          </p:sp>
          <p:sp>
            <p:nvSpPr>
              <p:cNvPr id="33" name="Rectangle 32"/>
              <p:cNvSpPr/>
              <p:nvPr/>
            </p:nvSpPr>
            <p:spPr>
              <a:xfrm>
                <a:off x="1221479" y="3200807"/>
                <a:ext cx="540000" cy="648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grpSp>
          <p:nvGrpSpPr>
            <p:cNvPr id="26" name="Group 52"/>
            <p:cNvGrpSpPr/>
            <p:nvPr/>
          </p:nvGrpSpPr>
          <p:grpSpPr>
            <a:xfrm>
              <a:off x="1189975" y="1518668"/>
              <a:ext cx="7380000" cy="720000"/>
              <a:chOff x="1221479" y="1434023"/>
              <a:chExt cx="7380000" cy="648000"/>
            </a:xfrm>
          </p:grpSpPr>
          <p:sp>
            <p:nvSpPr>
              <p:cNvPr id="30" name="Rectangle 5"/>
              <p:cNvSpPr/>
              <p:nvPr/>
            </p:nvSpPr>
            <p:spPr>
              <a:xfrm>
                <a:off x="1761479" y="1434023"/>
                <a:ext cx="6840000" cy="648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SOFTWARE INSTALLATION</a:t>
                </a:r>
                <a:endParaRPr lang="nl-BE" sz="1200" b="1" dirty="0">
                  <a:solidFill>
                    <a:schemeClr val="tx1"/>
                  </a:solidFill>
                </a:endParaRPr>
              </a:p>
            </p:txBody>
          </p:sp>
          <p:sp>
            <p:nvSpPr>
              <p:cNvPr id="31" name="Rectangle 30"/>
              <p:cNvSpPr/>
              <p:nvPr/>
            </p:nvSpPr>
            <p:spPr>
              <a:xfrm>
                <a:off x="1221479" y="1434023"/>
                <a:ext cx="540000" cy="648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grpSp>
        <p:grpSp>
          <p:nvGrpSpPr>
            <p:cNvPr id="27" name="Group 53"/>
            <p:cNvGrpSpPr/>
            <p:nvPr/>
          </p:nvGrpSpPr>
          <p:grpSpPr>
            <a:xfrm>
              <a:off x="1189975" y="2562585"/>
              <a:ext cx="7380000" cy="720000"/>
              <a:chOff x="1221479" y="2317415"/>
              <a:chExt cx="7380000" cy="648000"/>
            </a:xfrm>
          </p:grpSpPr>
          <p:sp>
            <p:nvSpPr>
              <p:cNvPr id="28" name="Rectangle 6"/>
              <p:cNvSpPr/>
              <p:nvPr/>
            </p:nvSpPr>
            <p:spPr>
              <a:xfrm>
                <a:off x="1761479" y="2317415"/>
                <a:ext cx="6840000" cy="648000"/>
              </a:xfrm>
              <a:prstGeom prst="rect">
                <a:avLst/>
              </a:prstGeom>
              <a:ln w="38100"/>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nl-BE" sz="2800" b="1" dirty="0" smtClean="0">
                    <a:solidFill>
                      <a:schemeClr val="tx1"/>
                    </a:solidFill>
                  </a:rPr>
                  <a:t>EXAMPLE PROJECT DATA</a:t>
                </a:r>
                <a:endParaRPr lang="nl-BE" sz="2800" b="1" dirty="0">
                  <a:solidFill>
                    <a:schemeClr val="tx1"/>
                  </a:solidFill>
                </a:endParaRPr>
              </a:p>
            </p:txBody>
          </p:sp>
          <p:sp>
            <p:nvSpPr>
              <p:cNvPr id="29" name="Rectangle 28"/>
              <p:cNvSpPr/>
              <p:nvPr/>
            </p:nvSpPr>
            <p:spPr>
              <a:xfrm>
                <a:off x="1221479" y="2317415"/>
                <a:ext cx="540000" cy="648000"/>
              </a:xfrm>
              <a:prstGeom prst="rect">
                <a:avLst/>
              </a:prstGeom>
              <a:ln w="38100"/>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nl-BE" sz="2800" b="1" dirty="0" smtClean="0">
                    <a:solidFill>
                      <a:schemeClr val="tx1"/>
                    </a:solidFill>
                  </a:rPr>
                  <a:t>2</a:t>
                </a:r>
                <a:endParaRPr lang="nl-BE" sz="2800" b="1" dirty="0">
                  <a:solidFill>
                    <a:schemeClr val="tx1"/>
                  </a:solidFill>
                </a:endParaRPr>
              </a:p>
            </p:txBody>
          </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srcRect/>
          <a:stretch>
            <a:fillRect/>
          </a:stretch>
        </p:blipFill>
        <p:spPr bwMode="auto">
          <a:xfrm>
            <a:off x="2379865" y="2487200"/>
            <a:ext cx="4998347" cy="4320000"/>
          </a:xfrm>
          <a:prstGeom prst="rect">
            <a:avLst/>
          </a:prstGeom>
          <a:noFill/>
          <a:ln w="9525">
            <a:noFill/>
            <a:miter lim="800000"/>
            <a:headEnd/>
            <a:tailEnd/>
          </a:ln>
          <a:effectLst/>
        </p:spPr>
      </p:pic>
      <p:sp>
        <p:nvSpPr>
          <p:cNvPr id="3" name="Slide Number Placeholder 2"/>
          <p:cNvSpPr>
            <a:spLocks noGrp="1"/>
          </p:cNvSpPr>
          <p:nvPr>
            <p:ph type="sldNum" sz="quarter" idx="11"/>
          </p:nvPr>
        </p:nvSpPr>
        <p:spPr/>
        <p:txBody>
          <a:bodyPr/>
          <a:lstStyle/>
          <a:p>
            <a:fld id="{7E1A4D99-914F-4AAE-96A7-D23BCF6CD253}" type="slidenum">
              <a:rPr lang="en-US" smtClean="0"/>
              <a:pPr/>
              <a:t>20</a:t>
            </a:fld>
            <a:endParaRPr lang="en-US"/>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b="1" spc="-20" dirty="0" smtClean="0"/>
              <a:t>Try to save the workbook as a CSV-file. Save it in your </a:t>
            </a:r>
            <a:r>
              <a:rPr lang="en-US" sz="2800" b="1" spc="-20" dirty="0" err="1" smtClean="0"/>
              <a:t>RiskTool</a:t>
            </a:r>
            <a:r>
              <a:rPr lang="en-US" sz="2800" b="1" spc="-20" dirty="0" smtClean="0"/>
              <a:t> folder.</a:t>
            </a:r>
          </a:p>
        </p:txBody>
      </p:sp>
      <p:sp>
        <p:nvSpPr>
          <p:cNvPr id="7" name="Rectangle 6"/>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3077" name="Picture 5"/>
          <p:cNvPicPr>
            <a:picLocks noChangeAspect="1" noChangeArrowheads="1"/>
          </p:cNvPicPr>
          <p:nvPr/>
        </p:nvPicPr>
        <p:blipFill>
          <a:blip r:embed="rId3"/>
          <a:srcRect/>
          <a:stretch>
            <a:fillRect/>
          </a:stretch>
        </p:blipFill>
        <p:spPr bwMode="auto">
          <a:xfrm>
            <a:off x="2700516" y="3207200"/>
            <a:ext cx="4358919" cy="288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20" dirty="0" smtClean="0"/>
              <a:t>After pressing next, we assess the impact on the duration of an activity in the activity groups. The best case, most likely case and worst case impacts equal 2,3 and 4 days respectively.</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9"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20" dirty="0" smtClean="0"/>
              <a:t>After pressing next, the impact of risk “Working accident” on all of the impacted activity groups has been assessed. As such the risk itself has been analyzed and we go back to the first stage in order to assess a new risk. </a:t>
            </a:r>
          </a:p>
        </p:txBody>
      </p:sp>
      <p:pic>
        <p:nvPicPr>
          <p:cNvPr id="17"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3026860" y="2487200"/>
            <a:ext cx="370623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20" dirty="0" smtClean="0"/>
              <a:t>Eventually if all risks have been analyzed, the </a:t>
            </a:r>
            <a:r>
              <a:rPr lang="en-US" sz="2000" b="1" spc="-20" dirty="0" err="1" smtClean="0"/>
              <a:t>RiskTool</a:t>
            </a:r>
            <a:r>
              <a:rPr lang="en-US" sz="2000" b="1" spc="-20" dirty="0" smtClean="0"/>
              <a:t> risk analysis process closes and a “Risk Expert Log” is generated. This “Risk Expert Log” may be found in the </a:t>
            </a:r>
            <a:r>
              <a:rPr lang="en-US" sz="2000" b="1" spc="-40" dirty="0" smtClean="0"/>
              <a:t>“Example Project 1”</a:t>
            </a:r>
            <a:r>
              <a:rPr lang="en-US" sz="2000" b="1" dirty="0" smtClean="0"/>
              <a:t> folder on your desktop. </a:t>
            </a:r>
            <a:endParaRPr lang="en-US" sz="2000" b="1" spc="-20" dirty="0" smtClean="0"/>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generated file is “Risk_Register_File_Expert_Log.csv”.  Let’s have a look inside the file.</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generated file is “Risk_Register_File_Expert_Log.csv”.  Let’s have a look inside the file.</a:t>
            </a:r>
          </a:p>
        </p:txBody>
      </p:sp>
      <p:pic>
        <p:nvPicPr>
          <p:cNvPr id="264195" name="Picture 3"/>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Expert Log contains all expert estimates made during the risk analysis process. It holds the impact of each risk on each of the impacted activity groups.</a:t>
            </a:r>
          </a:p>
        </p:txBody>
      </p:sp>
      <p:pic>
        <p:nvPicPr>
          <p:cNvPr id="264195" name="Picture 3"/>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Column A,B and C hold the information with respect to the risks.</a:t>
            </a:r>
          </a:p>
        </p:txBody>
      </p:sp>
      <p:pic>
        <p:nvPicPr>
          <p:cNvPr id="11" name="Picture 2"/>
          <p:cNvPicPr>
            <a:picLocks noChangeAspect="1" noChangeArrowheads="1"/>
          </p:cNvPicPr>
          <p:nvPr/>
        </p:nvPicPr>
        <p:blipFill>
          <a:blip r:embed="rId3"/>
          <a:srcRect/>
          <a:stretch>
            <a:fillRect/>
          </a:stretch>
        </p:blipFill>
        <p:spPr bwMode="auto">
          <a:xfrm>
            <a:off x="2301252" y="2847200"/>
            <a:ext cx="5157446"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Column D and E hold the information with respect to the activity groups.</a:t>
            </a:r>
          </a:p>
        </p:txBody>
      </p:sp>
      <p:pic>
        <p:nvPicPr>
          <p:cNvPr id="11" name="Picture 3"/>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Column F holds the impact type of a risk on an activity group.</a:t>
            </a:r>
          </a:p>
        </p:txBody>
      </p:sp>
      <p:pic>
        <p:nvPicPr>
          <p:cNvPr id="10"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Column H and I hold the information with respect to the probability of impact and the number of activities impacted.</a:t>
            </a:r>
          </a:p>
        </p:txBody>
      </p:sp>
      <p:pic>
        <p:nvPicPr>
          <p:cNvPr id="11"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2379865" y="2487200"/>
            <a:ext cx="5000221" cy="4320000"/>
          </a:xfrm>
          <a:prstGeom prst="rect">
            <a:avLst/>
          </a:prstGeom>
          <a:noFill/>
          <a:ln w="9525">
            <a:noFill/>
            <a:miter lim="800000"/>
            <a:headEnd/>
            <a:tailEnd/>
          </a:ln>
          <a:effectLst/>
        </p:spPr>
      </p:pic>
      <p:sp>
        <p:nvSpPr>
          <p:cNvPr id="3" name="Slide Number Placeholder 2"/>
          <p:cNvSpPr>
            <a:spLocks noGrp="1"/>
          </p:cNvSpPr>
          <p:nvPr>
            <p:ph type="sldNum" sz="quarter" idx="11"/>
          </p:nvPr>
        </p:nvSpPr>
        <p:spPr/>
        <p:txBody>
          <a:bodyPr/>
          <a:lstStyle/>
          <a:p>
            <a:fld id="{7E1A4D99-914F-4AAE-96A7-D23BCF6CD253}" type="slidenum">
              <a:rPr lang="en-US" smtClean="0"/>
              <a:pPr/>
              <a:t>21</a:t>
            </a:fld>
            <a:endParaRPr lang="en-US"/>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b="1" spc="-20" dirty="0" smtClean="0"/>
              <a:t>Try to save the workbook as a CSV-file. Save it in your </a:t>
            </a:r>
            <a:r>
              <a:rPr lang="en-US" sz="2800" b="1" spc="-20" dirty="0" err="1" smtClean="0"/>
              <a:t>RiskTool</a:t>
            </a:r>
            <a:r>
              <a:rPr lang="en-US" sz="2800" b="1" spc="-20" dirty="0" smtClean="0"/>
              <a:t> folder.</a:t>
            </a:r>
          </a:p>
        </p:txBody>
      </p:sp>
      <p:sp>
        <p:nvSpPr>
          <p:cNvPr id="7" name="Rectangle 6"/>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3077" name="Picture 5"/>
          <p:cNvPicPr>
            <a:picLocks noChangeAspect="1" noChangeArrowheads="1"/>
          </p:cNvPicPr>
          <p:nvPr/>
        </p:nvPicPr>
        <p:blipFill>
          <a:blip r:embed="rId3"/>
          <a:srcRect/>
          <a:stretch>
            <a:fillRect/>
          </a:stretch>
        </p:blipFill>
        <p:spPr bwMode="auto">
          <a:xfrm>
            <a:off x="2700516" y="3207200"/>
            <a:ext cx="4358919" cy="288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Column J,K and L hold the information with respect to the impact of a risk on the duration of an activity that belongs to a particular activity group.</a:t>
            </a:r>
          </a:p>
        </p:txBody>
      </p:sp>
      <p:pic>
        <p:nvPicPr>
          <p:cNvPr id="12"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other columns are of lesser importance for you guys.</a:t>
            </a:r>
          </a:p>
        </p:txBody>
      </p:sp>
      <p:pic>
        <p:nvPicPr>
          <p:cNvPr id="10"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other columns are of lesser importance for you guys.</a:t>
            </a:r>
          </a:p>
        </p:txBody>
      </p:sp>
      <p:pic>
        <p:nvPicPr>
          <p:cNvPr id="10"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
        <p:nvSpPr>
          <p:cNvPr id="11" name="Rectangle 10"/>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3200" b="1" spc="-50" dirty="0" smtClean="0">
                <a:solidFill>
                  <a:schemeClr val="accent6">
                    <a:lumMod val="50000"/>
                  </a:schemeClr>
                </a:solidFill>
              </a:rPr>
              <a:t>OK, SO WE DID “STEP 2” IN THE RISK ANALYSIS PROCESS, LET’S PROCEED TO “STEP 3”!</a:t>
            </a:r>
            <a:endParaRPr lang="en-US" sz="32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STEP 1</a:t>
            </a:r>
            <a:r>
              <a:rPr lang="en-US" dirty="0" smtClean="0"/>
              <a:t>: starting from the risks obtained in the risk identification process, use quantitative techniques to create a shortlist of the most important risks you want to analyze</a:t>
            </a:r>
          </a:p>
          <a:p>
            <a:r>
              <a:rPr lang="en-US" b="1" dirty="0" smtClean="0"/>
              <a:t>STEP 2</a:t>
            </a:r>
            <a:r>
              <a:rPr lang="en-US" dirty="0" smtClean="0"/>
              <a:t>: for each of the shortlisted risks:</a:t>
            </a:r>
          </a:p>
          <a:p>
            <a:pPr lvl="1"/>
            <a:r>
              <a:rPr lang="en-US" dirty="0" smtClean="0"/>
              <a:t>Determine which activities are impacted by the risk</a:t>
            </a:r>
          </a:p>
          <a:p>
            <a:pPr lvl="1"/>
            <a:r>
              <a:rPr lang="en-US" dirty="0" smtClean="0"/>
              <a:t>For all activities determine the probability that the risk will impact them &amp; if so, estimate this impact</a:t>
            </a:r>
          </a:p>
          <a:p>
            <a:r>
              <a:rPr lang="en-US" b="1" dirty="0" smtClean="0">
                <a:solidFill>
                  <a:schemeClr val="accent6">
                    <a:lumMod val="50000"/>
                  </a:schemeClr>
                </a:solidFill>
              </a:rPr>
              <a:t>STEP 3</a:t>
            </a:r>
            <a:r>
              <a:rPr lang="en-US" dirty="0" smtClean="0">
                <a:solidFill>
                  <a:schemeClr val="accent6">
                    <a:lumMod val="50000"/>
                  </a:schemeClr>
                </a:solidFill>
              </a:rPr>
              <a:t>: use Monte Carlo simulation to assess the impact of the shortlisted risk on project objectives</a:t>
            </a:r>
          </a:p>
          <a:p>
            <a:r>
              <a:rPr lang="en-US" b="1" dirty="0" smtClean="0"/>
              <a:t>STEP 4</a:t>
            </a:r>
            <a:r>
              <a:rPr lang="en-US" dirty="0" smtClean="0"/>
              <a:t>: record your data in a risk log database for future use	</a:t>
            </a:r>
          </a:p>
        </p:txBody>
      </p:sp>
      <p:sp>
        <p:nvSpPr>
          <p:cNvPr id="4" name="Title 3"/>
          <p:cNvSpPr>
            <a:spLocks noGrp="1"/>
          </p:cNvSpPr>
          <p:nvPr>
            <p:ph type="title"/>
          </p:nvPr>
        </p:nvSpPr>
        <p:spPr/>
        <p:txBody>
          <a:bodyPr/>
          <a:lstStyle/>
          <a:p>
            <a:r>
              <a:rPr lang="en-US" dirty="0" smtClean="0"/>
              <a:t>Risk management: risk analysis</a:t>
            </a:r>
            <a:br>
              <a:rPr lang="en-US" dirty="0" smtClean="0"/>
            </a:br>
            <a:r>
              <a:rPr lang="en-US" dirty="0" smtClean="0"/>
              <a:t>Procedure</a:t>
            </a:r>
            <a:endParaRPr lang="en-US" dirty="0"/>
          </a:p>
        </p:txBody>
      </p:sp>
      <p:grpSp>
        <p:nvGrpSpPr>
          <p:cNvPr id="3" name="Group 22"/>
          <p:cNvGrpSpPr/>
          <p:nvPr/>
        </p:nvGrpSpPr>
        <p:grpSpPr>
          <a:xfrm>
            <a:off x="8439150" y="326729"/>
            <a:ext cx="565305" cy="621836"/>
            <a:chOff x="928663" y="1785926"/>
            <a:chExt cx="3571899" cy="3929090"/>
          </a:xfrm>
        </p:grpSpPr>
        <p:sp>
          <p:nvSpPr>
            <p:cNvPr id="6" name="U-Turn Arrow 5"/>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7" name="Rectangle 6"/>
            <p:cNvSpPr/>
            <p:nvPr/>
          </p:nvSpPr>
          <p:spPr>
            <a:xfrm>
              <a:off x="1928794" y="178592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8" name="Rectangle 7"/>
            <p:cNvSpPr/>
            <p:nvPr/>
          </p:nvSpPr>
          <p:spPr>
            <a:xfrm>
              <a:off x="1928794" y="285749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392906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Down Arrow 10"/>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2" name="Down Arrow 11"/>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STEP 1</a:t>
            </a:r>
            <a:r>
              <a:rPr lang="en-US" dirty="0" smtClean="0"/>
              <a:t>: starting from the risks obtained in the risk identification process, use quantitative techniques to create a shortlist of the most important risks you want to analyze</a:t>
            </a:r>
          </a:p>
          <a:p>
            <a:r>
              <a:rPr lang="en-US" b="1" dirty="0" smtClean="0"/>
              <a:t>STEP 2</a:t>
            </a:r>
            <a:r>
              <a:rPr lang="en-US" dirty="0" smtClean="0"/>
              <a:t>: for each of the shortlisted risks:</a:t>
            </a:r>
          </a:p>
          <a:p>
            <a:pPr lvl="1"/>
            <a:r>
              <a:rPr lang="en-US" dirty="0" smtClean="0"/>
              <a:t>Determine which activities are impacted by the risk</a:t>
            </a:r>
          </a:p>
          <a:p>
            <a:pPr lvl="1"/>
            <a:r>
              <a:rPr lang="en-US" dirty="0" smtClean="0"/>
              <a:t>For all activities determine the probability that the risk will impact them &amp; if so, estimate this impact</a:t>
            </a:r>
          </a:p>
          <a:p>
            <a:r>
              <a:rPr lang="en-US" b="1" dirty="0" smtClean="0">
                <a:solidFill>
                  <a:schemeClr val="accent6">
                    <a:lumMod val="50000"/>
                  </a:schemeClr>
                </a:solidFill>
              </a:rPr>
              <a:t>STEP 3</a:t>
            </a:r>
            <a:r>
              <a:rPr lang="en-US" dirty="0" smtClean="0">
                <a:solidFill>
                  <a:schemeClr val="accent6">
                    <a:lumMod val="50000"/>
                  </a:schemeClr>
                </a:solidFill>
              </a:rPr>
              <a:t>: use Monte Carlo simulation to assess the impact of the shortlisted risk on project objectives</a:t>
            </a:r>
          </a:p>
          <a:p>
            <a:r>
              <a:rPr lang="en-US" b="1" dirty="0" smtClean="0"/>
              <a:t>STEP 4</a:t>
            </a:r>
            <a:r>
              <a:rPr lang="en-US" dirty="0" smtClean="0"/>
              <a:t>: record your data in a risk log database for future use	</a:t>
            </a:r>
          </a:p>
        </p:txBody>
      </p:sp>
      <p:sp>
        <p:nvSpPr>
          <p:cNvPr id="4" name="Title 3"/>
          <p:cNvSpPr>
            <a:spLocks noGrp="1"/>
          </p:cNvSpPr>
          <p:nvPr>
            <p:ph type="title"/>
          </p:nvPr>
        </p:nvSpPr>
        <p:spPr/>
        <p:txBody>
          <a:bodyPr/>
          <a:lstStyle/>
          <a:p>
            <a:r>
              <a:rPr lang="en-US" dirty="0" smtClean="0"/>
              <a:t>Risk management: risk analysis</a:t>
            </a:r>
            <a:br>
              <a:rPr lang="en-US" dirty="0" smtClean="0"/>
            </a:br>
            <a:r>
              <a:rPr lang="en-US" dirty="0" smtClean="0"/>
              <a:t>Procedure</a:t>
            </a:r>
            <a:endParaRPr lang="en-US" dirty="0"/>
          </a:p>
        </p:txBody>
      </p:sp>
      <p:grpSp>
        <p:nvGrpSpPr>
          <p:cNvPr id="3" name="Group 22"/>
          <p:cNvGrpSpPr/>
          <p:nvPr/>
        </p:nvGrpSpPr>
        <p:grpSpPr>
          <a:xfrm>
            <a:off x="8439150" y="326729"/>
            <a:ext cx="565305" cy="621836"/>
            <a:chOff x="928663" y="1785926"/>
            <a:chExt cx="3571899" cy="3929090"/>
          </a:xfrm>
        </p:grpSpPr>
        <p:sp>
          <p:nvSpPr>
            <p:cNvPr id="6" name="U-Turn Arrow 5"/>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7" name="Rectangle 6"/>
            <p:cNvSpPr/>
            <p:nvPr/>
          </p:nvSpPr>
          <p:spPr>
            <a:xfrm>
              <a:off x="1928794" y="178592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8" name="Rectangle 7"/>
            <p:cNvSpPr/>
            <p:nvPr/>
          </p:nvSpPr>
          <p:spPr>
            <a:xfrm>
              <a:off x="1928794" y="285749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392906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Down Arrow 10"/>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2" name="Down Arrow 11"/>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
        <p:nvSpPr>
          <p:cNvPr id="14" name="Rectangle 13"/>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3200" b="1" spc="-50" dirty="0" smtClean="0">
                <a:solidFill>
                  <a:schemeClr val="accent6">
                    <a:lumMod val="50000"/>
                  </a:schemeClr>
                </a:solidFill>
              </a:rPr>
              <a:t>IN ORDER TO EXECUTE “STEP 3” WE GO BACK TO MICROSOFT PROJECT!</a:t>
            </a:r>
            <a:endParaRPr lang="en-US" sz="32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In order to perform “STEP 3”, we will use the “S” button of the </a:t>
            </a:r>
            <a:r>
              <a:rPr lang="en-US" sz="2400" b="1" spc="-20" dirty="0" err="1" smtClean="0"/>
              <a:t>RiskTool</a:t>
            </a:r>
            <a:r>
              <a:rPr lang="en-US" sz="2400" b="1" spc="-20" dirty="0" smtClean="0"/>
              <a:t> Add-in.</a:t>
            </a:r>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17" name="Picture 4"/>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3" name="Picture 3"/>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In order to perform “STEP 3”, we will use the “S” button of the </a:t>
            </a:r>
            <a:r>
              <a:rPr lang="en-US" sz="2400" b="1" spc="-20" dirty="0" err="1" smtClean="0"/>
              <a:t>RiskTool</a:t>
            </a:r>
            <a:r>
              <a:rPr lang="en-US" sz="2400" b="1" spc="-20" dirty="0" smtClean="0"/>
              <a:t> Add-in.</a:t>
            </a:r>
          </a:p>
        </p:txBody>
      </p:sp>
      <p:pic>
        <p:nvPicPr>
          <p:cNvPr id="11"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4" cstate="print"/>
          <a:srcRect/>
          <a:stretch>
            <a:fillRect/>
          </a:stretch>
        </p:blipFill>
        <p:spPr bwMode="auto">
          <a:xfrm>
            <a:off x="6750050" y="500042"/>
            <a:ext cx="1333500" cy="285750"/>
          </a:xfrm>
          <a:prstGeom prst="rect">
            <a:avLst/>
          </a:prstGeom>
          <a:noFill/>
          <a:ln w="9525">
            <a:noFill/>
            <a:miter lim="800000"/>
            <a:headEnd/>
            <a:tailEnd/>
          </a:ln>
          <a:effectLst/>
        </p:spPr>
      </p:pic>
      <p:sp>
        <p:nvSpPr>
          <p:cNvPr id="14" name="Rectangle 13"/>
          <p:cNvSpPr/>
          <p:nvPr/>
        </p:nvSpPr>
        <p:spPr bwMode="auto">
          <a:xfrm>
            <a:off x="771556" y="3562350"/>
            <a:ext cx="8117940" cy="329565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5" name="Rectangle 14"/>
          <p:cNvSpPr/>
          <p:nvPr/>
        </p:nvSpPr>
        <p:spPr bwMode="auto">
          <a:xfrm>
            <a:off x="870454" y="2487200"/>
            <a:ext cx="8117940" cy="58620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6" name="Rectangle 15"/>
          <p:cNvSpPr/>
          <p:nvPr/>
        </p:nvSpPr>
        <p:spPr bwMode="auto">
          <a:xfrm>
            <a:off x="1755140" y="3073400"/>
            <a:ext cx="7172294" cy="48895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8" name="Rectangle 17"/>
          <p:cNvSpPr/>
          <p:nvPr/>
        </p:nvSpPr>
        <p:spPr bwMode="auto">
          <a:xfrm>
            <a:off x="853440" y="3073400"/>
            <a:ext cx="98898" cy="48895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If we press the “S” button, </a:t>
            </a:r>
            <a:r>
              <a:rPr lang="en-US" sz="2400" b="1" spc="-20" dirty="0" err="1" smtClean="0"/>
              <a:t>RiskTool</a:t>
            </a:r>
            <a:r>
              <a:rPr lang="en-US" sz="2400" b="1" spc="-20" dirty="0" smtClean="0"/>
              <a:t> asks us to provide an “Expert Log File”.</a:t>
            </a:r>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13" name="Picture 4"/>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pic>
        <p:nvPicPr>
          <p:cNvPr id="272386" name="Picture 2"/>
          <p:cNvPicPr>
            <a:picLocks noChangeAspect="1" noChangeArrowheads="1"/>
          </p:cNvPicPr>
          <p:nvPr/>
        </p:nvPicPr>
        <p:blipFill>
          <a:blip r:embed="rId5"/>
          <a:srcRect/>
          <a:stretch>
            <a:fillRect/>
          </a:stretch>
        </p:blipFill>
        <p:spPr bwMode="auto">
          <a:xfrm>
            <a:off x="3856038" y="4047125"/>
            <a:ext cx="2047875" cy="1200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Press “OK” and browse to the </a:t>
            </a:r>
            <a:r>
              <a:rPr lang="en-US" sz="2400" b="1" spc="-40" dirty="0" smtClean="0"/>
              <a:t>“Example Project 1”</a:t>
            </a:r>
            <a:r>
              <a:rPr lang="en-US" sz="2400" b="1" dirty="0" smtClean="0"/>
              <a:t> folder on your desktop.</a:t>
            </a:r>
            <a:r>
              <a:rPr lang="en-US" sz="2400" b="1" spc="-20" dirty="0" smtClean="0"/>
              <a:t> </a:t>
            </a:r>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13" name="Picture 4"/>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pic>
        <p:nvPicPr>
          <p:cNvPr id="272386" name="Picture 2"/>
          <p:cNvPicPr>
            <a:picLocks noChangeAspect="1" noChangeArrowheads="1"/>
          </p:cNvPicPr>
          <p:nvPr/>
        </p:nvPicPr>
        <p:blipFill>
          <a:blip r:embed="rId5"/>
          <a:srcRect/>
          <a:stretch>
            <a:fillRect/>
          </a:stretch>
        </p:blipFill>
        <p:spPr bwMode="auto">
          <a:xfrm>
            <a:off x="3856038" y="4047125"/>
            <a:ext cx="2047875" cy="1200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Press “OK” and browse to the </a:t>
            </a:r>
            <a:r>
              <a:rPr lang="en-US" sz="2400" b="1" spc="-40" dirty="0" smtClean="0"/>
              <a:t>“Example Project 1”</a:t>
            </a:r>
            <a:r>
              <a:rPr lang="en-US" sz="2400" b="1" dirty="0" smtClean="0"/>
              <a:t> folder on your desktop.</a:t>
            </a:r>
            <a:r>
              <a:rPr lang="en-US" sz="2400" b="1" spc="-20" dirty="0" smtClean="0"/>
              <a:t> </a:t>
            </a:r>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13" name="Picture 4"/>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pic>
        <p:nvPicPr>
          <p:cNvPr id="9219" name="Picture 3"/>
          <p:cNvPicPr>
            <a:picLocks noChangeAspect="1" noChangeArrowheads="1"/>
          </p:cNvPicPr>
          <p:nvPr/>
        </p:nvPicPr>
        <p:blipFill>
          <a:blip r:embed="rId5"/>
          <a:srcRect/>
          <a:stretch>
            <a:fillRect/>
          </a:stretch>
        </p:blipFill>
        <p:spPr bwMode="auto">
          <a:xfrm>
            <a:off x="1922463" y="2985088"/>
            <a:ext cx="5915025" cy="3324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2379865" y="2487200"/>
            <a:ext cx="5000221" cy="4320000"/>
          </a:xfrm>
          <a:prstGeom prst="rect">
            <a:avLst/>
          </a:prstGeom>
          <a:noFill/>
          <a:ln w="9525">
            <a:noFill/>
            <a:miter lim="800000"/>
            <a:headEnd/>
            <a:tailEnd/>
          </a:ln>
          <a:effectLst/>
        </p:spPr>
      </p:pic>
      <p:sp>
        <p:nvSpPr>
          <p:cNvPr id="3" name="Slide Number Placeholder 2"/>
          <p:cNvSpPr>
            <a:spLocks noGrp="1"/>
          </p:cNvSpPr>
          <p:nvPr>
            <p:ph type="sldNum" sz="quarter" idx="11"/>
          </p:nvPr>
        </p:nvSpPr>
        <p:spPr/>
        <p:txBody>
          <a:bodyPr/>
          <a:lstStyle/>
          <a:p>
            <a:fld id="{7E1A4D99-914F-4AAE-96A7-D23BCF6CD253}" type="slidenum">
              <a:rPr lang="en-US" smtClean="0"/>
              <a:pPr/>
              <a:t>22</a:t>
            </a:fld>
            <a:endParaRPr lang="en-US"/>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b="1" spc="-20" dirty="0" smtClean="0"/>
              <a:t>Try to save the workbook as a CSV-file. Save it in your </a:t>
            </a:r>
            <a:r>
              <a:rPr lang="en-US" sz="2800" b="1" spc="-20" dirty="0" err="1" smtClean="0"/>
              <a:t>RiskTool</a:t>
            </a:r>
            <a:r>
              <a:rPr lang="en-US" sz="2800" b="1" spc="-20" dirty="0" smtClean="0"/>
              <a:t> folder.</a:t>
            </a:r>
          </a:p>
        </p:txBody>
      </p:sp>
      <p:sp>
        <p:nvSpPr>
          <p:cNvPr id="7" name="Rectangle 6"/>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4098" name="Picture 2"/>
          <p:cNvPicPr>
            <a:picLocks noChangeAspect="1" noChangeArrowheads="1"/>
          </p:cNvPicPr>
          <p:nvPr/>
        </p:nvPicPr>
        <p:blipFill>
          <a:blip r:embed="rId3"/>
          <a:srcRect/>
          <a:stretch>
            <a:fillRect/>
          </a:stretch>
        </p:blipFill>
        <p:spPr bwMode="auto">
          <a:xfrm>
            <a:off x="2575975" y="3207200"/>
            <a:ext cx="4608000" cy="288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Select and open the file “Risk_Expert_Log.csv” (i.e. we provide </a:t>
            </a:r>
            <a:r>
              <a:rPr lang="en-US" sz="2400" b="1" spc="-20" dirty="0" err="1" smtClean="0"/>
              <a:t>RiskTool</a:t>
            </a:r>
            <a:r>
              <a:rPr lang="en-US" sz="2400" b="1" spc="-20" dirty="0" smtClean="0"/>
              <a:t> with the expert estimates that were made using the </a:t>
            </a:r>
            <a:r>
              <a:rPr lang="en-US" sz="2400" b="1" spc="-20" dirty="0" err="1" smtClean="0"/>
              <a:t>RiskTool</a:t>
            </a:r>
            <a:r>
              <a:rPr lang="en-US" sz="2400" b="1" spc="-20" dirty="0" smtClean="0"/>
              <a:t> risk analysis process).</a:t>
            </a:r>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13" name="Picture 4"/>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5"/>
          <a:srcRect/>
          <a:stretch>
            <a:fillRect/>
          </a:stretch>
        </p:blipFill>
        <p:spPr bwMode="auto">
          <a:xfrm>
            <a:off x="1922463" y="2985088"/>
            <a:ext cx="5915025" cy="3324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simulation will start running…</a:t>
            </a:r>
          </a:p>
        </p:txBody>
      </p:sp>
      <p:pic>
        <p:nvPicPr>
          <p:cNvPr id="11"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4" cstate="print"/>
          <a:srcRect/>
          <a:stretch>
            <a:fillRect/>
          </a:stretch>
        </p:blipFill>
        <p:spPr bwMode="auto">
          <a:xfrm>
            <a:off x="6750050" y="500042"/>
            <a:ext cx="1333500" cy="285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When the simulation completes, an Excel file “CDC_MATRIX.csv” pops up.</a:t>
            </a:r>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9" name="Picture 5"/>
          <p:cNvPicPr>
            <a:picLocks noChangeAspect="1" noChangeArrowheads="1"/>
          </p:cNvPicPr>
          <p:nvPr/>
        </p:nvPicPr>
        <p:blipFill>
          <a:blip r:embed="rId4"/>
          <a:srcRect/>
          <a:stretch>
            <a:fillRect/>
          </a:stretch>
        </p:blipFill>
        <p:spPr bwMode="auto">
          <a:xfrm>
            <a:off x="1785507" y="2487200"/>
            <a:ext cx="6188936"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dirty="0" smtClean="0"/>
              <a:t>“CDC_MATRIX.csv” holds the CDC for each risk and for each activity group. Therefore this matrix is crucial to determine which risk to mitigate (i.e. mitigating the risk that has the largest CDC yields the largest reduction in project delay). Note that the total CDC equals the expected project delay (i.e. in this example the expected project delay is 6,57 days)</a:t>
            </a:r>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9" name="Picture 5"/>
          <p:cNvPicPr>
            <a:picLocks noChangeAspect="1" noChangeArrowheads="1"/>
          </p:cNvPicPr>
          <p:nvPr/>
        </p:nvPicPr>
        <p:blipFill>
          <a:blip r:embed="rId4"/>
          <a:srcRect/>
          <a:stretch>
            <a:fillRect/>
          </a:stretch>
        </p:blipFill>
        <p:spPr bwMode="auto">
          <a:xfrm>
            <a:off x="1785507" y="2487200"/>
            <a:ext cx="6188936"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8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20" dirty="0" smtClean="0"/>
              <a:t>Next to a CDC-matrix, there is also a graph that pops up. The graph presents the cumulative distribution function of the project completion time. It tells you the probability to finish the project after a particular number of days. In this example there is a 50 percent probability of completing the project within 27 calendar days (calendar days include weekends and holidays).</a:t>
            </a:r>
          </a:p>
        </p:txBody>
      </p:sp>
      <p:pic>
        <p:nvPicPr>
          <p:cNvPr id="11"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4"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14" name="Picture 4"/>
          <p:cNvPicPr>
            <a:picLocks noChangeAspect="1" noChangeArrowheads="1"/>
          </p:cNvPicPr>
          <p:nvPr/>
        </p:nvPicPr>
        <p:blipFill>
          <a:blip r:embed="rId5"/>
          <a:srcRect/>
          <a:stretch>
            <a:fillRect/>
          </a:stretch>
        </p:blipFill>
        <p:spPr bwMode="auto">
          <a:xfrm>
            <a:off x="2813050" y="3218450"/>
            <a:ext cx="4133850" cy="2857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20" dirty="0" smtClean="0"/>
              <a:t>In Microsoft Project the views have also been updated. In the “Creemers – Financial Risk Analysis” view you can find for each of the activities: (1) the criticality; (2) the CDC; (3)  the probability that the start time disrupts and (4) the probability that the deadline is violated.</a:t>
            </a:r>
          </a:p>
        </p:txBody>
      </p:sp>
      <p:pic>
        <p:nvPicPr>
          <p:cNvPr id="11"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4" cstate="print"/>
          <a:srcRect/>
          <a:stretch>
            <a:fillRect/>
          </a:stretch>
        </p:blipFill>
        <p:spPr bwMode="auto">
          <a:xfrm>
            <a:off x="6750050" y="500042"/>
            <a:ext cx="1333500" cy="285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50" dirty="0" smtClean="0"/>
              <a:t>In the “Creemers – Risk Analysis” view you can find the costs incurred because of rescheduling and the violation of deadlines. The ABC-column presents the distribution of the total costs over the activities that actually give rise to these costs. In this example the total costs caused by the occurrence of risks equals 13.163 Euro.</a:t>
            </a:r>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9" name="Picture 2"/>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Next to a </a:t>
            </a:r>
            <a:r>
              <a:rPr lang="en-US" sz="2400" b="1" dirty="0" smtClean="0"/>
              <a:t>“CDC_MATRIX.csv” file, the simulation also generates a number of other files. These files are saved in </a:t>
            </a:r>
            <a:r>
              <a:rPr lang="en-US" sz="2400" b="1" spc="-20" dirty="0" smtClean="0"/>
              <a:t>the </a:t>
            </a:r>
            <a:r>
              <a:rPr lang="en-US" sz="2400" b="1" spc="-40" dirty="0" smtClean="0"/>
              <a:t>“Example Project 1”</a:t>
            </a:r>
            <a:r>
              <a:rPr lang="en-US" sz="2400" b="1" dirty="0" smtClean="0"/>
              <a:t>  folder</a:t>
            </a:r>
            <a:endParaRPr lang="en-US" sz="2400" b="1" spc="-50" dirty="0" smtClean="0"/>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290818" name="Picture 2"/>
          <p:cNvPicPr>
            <a:picLocks noChangeAspect="1" noChangeArrowheads="1"/>
          </p:cNvPicPr>
          <p:nvPr/>
        </p:nvPicPr>
        <p:blipFill>
          <a:blip r:embed="rId4"/>
          <a:srcRect/>
          <a:stretch>
            <a:fillRect/>
          </a:stretch>
        </p:blipFill>
        <p:spPr bwMode="auto">
          <a:xfrm>
            <a:off x="1982197" y="2487200"/>
            <a:ext cx="5795556"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50" dirty="0" smtClean="0"/>
              <a:t>Whereas </a:t>
            </a:r>
            <a:r>
              <a:rPr lang="en-US" sz="2000" b="1" dirty="0" smtClean="0"/>
              <a:t>“CDC_MATRIX.csv” presents a matrix of risks and activity groups, “CDC_MATRIX_ACT.csv” holds a matrix of risks and individual activities. “Results.csv” contains all the simulation output and is of lesser importance for you guys.</a:t>
            </a:r>
            <a:endParaRPr lang="en-US" sz="2000" b="1" spc="-50" dirty="0" smtClean="0"/>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290818" name="Picture 2"/>
          <p:cNvPicPr>
            <a:picLocks noChangeAspect="1" noChangeArrowheads="1"/>
          </p:cNvPicPr>
          <p:nvPr/>
        </p:nvPicPr>
        <p:blipFill>
          <a:blip r:embed="rId4"/>
          <a:srcRect/>
          <a:stretch>
            <a:fillRect/>
          </a:stretch>
        </p:blipFill>
        <p:spPr bwMode="auto">
          <a:xfrm>
            <a:off x="1982197" y="2487200"/>
            <a:ext cx="5795556"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50" dirty="0" smtClean="0"/>
              <a:t>Whereas </a:t>
            </a:r>
            <a:r>
              <a:rPr lang="en-US" sz="2000" b="1" dirty="0" smtClean="0"/>
              <a:t>“CDC_MATRIX.csv” presents a matrix of risks and activity groups, “CDC_MATRIX_ACT.csv” holds a matrix of risks and individual activities. “Results.csv” contains all the simulation output and is of lesser importance for you guys.</a:t>
            </a:r>
            <a:endParaRPr lang="en-US" sz="2000" b="1" spc="-50" dirty="0" smtClean="0"/>
          </a:p>
        </p:txBody>
      </p:sp>
      <p:pic>
        <p:nvPicPr>
          <p:cNvPr id="11" name="Picture 6"/>
          <p:cNvPicPr>
            <a:picLocks noChangeAspect="1" noChangeArrowheads="1"/>
          </p:cNvPicPr>
          <p:nvPr/>
        </p:nvPicPr>
        <p:blipFill>
          <a:blip r:embed="rId2"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290818" name="Picture 2"/>
          <p:cNvPicPr>
            <a:picLocks noChangeAspect="1" noChangeArrowheads="1"/>
          </p:cNvPicPr>
          <p:nvPr/>
        </p:nvPicPr>
        <p:blipFill>
          <a:blip r:embed="rId4"/>
          <a:srcRect/>
          <a:stretch>
            <a:fillRect/>
          </a:stretch>
        </p:blipFill>
        <p:spPr bwMode="auto">
          <a:xfrm>
            <a:off x="1982197" y="2487200"/>
            <a:ext cx="5795556" cy="4320000"/>
          </a:xfrm>
          <a:prstGeom prst="rect">
            <a:avLst/>
          </a:prstGeom>
          <a:noFill/>
          <a:ln w="9525">
            <a:noFill/>
            <a:miter lim="800000"/>
            <a:headEnd/>
            <a:tailEnd/>
          </a:ln>
          <a:effectLst/>
        </p:spPr>
      </p:pic>
      <p:sp>
        <p:nvSpPr>
          <p:cNvPr id="9" name="Rectangle 8"/>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800" b="1" spc="-50" dirty="0" smtClean="0">
                <a:solidFill>
                  <a:schemeClr val="accent6">
                    <a:lumMod val="50000"/>
                  </a:schemeClr>
                </a:solidFill>
              </a:rPr>
              <a:t>SO FAR FOR THE ANALYSIS, NOW IT IS TIME TO GET INTO ACTION! LET’S MITIGATE!</a:t>
            </a:r>
            <a:endParaRPr lang="en-US" sz="28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2379865" y="2487200"/>
            <a:ext cx="5000221" cy="4320000"/>
          </a:xfrm>
          <a:prstGeom prst="rect">
            <a:avLst/>
          </a:prstGeom>
          <a:noFill/>
          <a:ln w="9525">
            <a:noFill/>
            <a:miter lim="800000"/>
            <a:headEnd/>
            <a:tailEnd/>
          </a:ln>
          <a:effectLst/>
        </p:spPr>
      </p:pic>
      <p:sp>
        <p:nvSpPr>
          <p:cNvPr id="3" name="Slide Number Placeholder 2"/>
          <p:cNvSpPr>
            <a:spLocks noGrp="1"/>
          </p:cNvSpPr>
          <p:nvPr>
            <p:ph type="sldNum" sz="quarter" idx="11"/>
          </p:nvPr>
        </p:nvSpPr>
        <p:spPr/>
        <p:txBody>
          <a:bodyPr/>
          <a:lstStyle/>
          <a:p>
            <a:fld id="{7E1A4D99-914F-4AAE-96A7-D23BCF6CD253}" type="slidenum">
              <a:rPr lang="en-US" smtClean="0"/>
              <a:pPr/>
              <a:t>23</a:t>
            </a:fld>
            <a:endParaRPr lang="en-US"/>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b="1" spc="-20" dirty="0" smtClean="0"/>
              <a:t>Try to save the workbook as a CSV-file. Save it in your </a:t>
            </a:r>
            <a:r>
              <a:rPr lang="en-US" sz="2800" b="1" spc="-20" dirty="0" err="1" smtClean="0"/>
              <a:t>RiskTool</a:t>
            </a:r>
            <a:r>
              <a:rPr lang="en-US" sz="2800" b="1" spc="-20" dirty="0" smtClean="0"/>
              <a:t> folder.</a:t>
            </a:r>
          </a:p>
        </p:txBody>
      </p:sp>
      <p:sp>
        <p:nvSpPr>
          <p:cNvPr id="7" name="Rectangle 6"/>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9" name="Picture 2"/>
          <p:cNvPicPr>
            <a:picLocks noChangeAspect="1" noChangeArrowheads="1"/>
          </p:cNvPicPr>
          <p:nvPr/>
        </p:nvPicPr>
        <p:blipFill>
          <a:blip r:embed="rId3"/>
          <a:srcRect/>
          <a:stretch>
            <a:fillRect/>
          </a:stretch>
        </p:blipFill>
        <p:spPr bwMode="auto">
          <a:xfrm>
            <a:off x="2575975" y="3207200"/>
            <a:ext cx="4608000" cy="288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57186" y="5000636"/>
            <a:ext cx="7772400" cy="1865318"/>
          </a:xfrm>
        </p:spPr>
        <p:txBody>
          <a:bodyPr anchor="t" anchorCtr="0"/>
          <a:lstStyle/>
          <a:p>
            <a:pPr algn="l"/>
            <a:r>
              <a:rPr lang="en-US" sz="1400" dirty="0" smtClean="0">
                <a:solidFill>
                  <a:schemeClr val="bg1"/>
                </a:solidFill>
              </a:rPr>
              <a:t/>
            </a:r>
            <a:br>
              <a:rPr lang="en-US" sz="1400"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cap="none" dirty="0" smtClean="0">
                <a:solidFill>
                  <a:schemeClr val="bg1"/>
                </a:solidFill>
              </a:rPr>
              <a:t/>
            </a:r>
            <a:br>
              <a:rPr lang="en-US" cap="none" dirty="0" smtClean="0">
                <a:solidFill>
                  <a:schemeClr val="bg1"/>
                </a:solidFill>
              </a:rPr>
            </a:br>
            <a:endParaRPr lang="en-US" sz="1800" cap="none" dirty="0" smtClean="0">
              <a:solidFill>
                <a:schemeClr val="bg1"/>
              </a:solidFill>
            </a:endParaRPr>
          </a:p>
        </p:txBody>
      </p:sp>
      <p:sp>
        <p:nvSpPr>
          <p:cNvPr id="7" name="TextBox 6"/>
          <p:cNvSpPr txBox="1"/>
          <p:nvPr/>
        </p:nvSpPr>
        <p:spPr>
          <a:xfrm>
            <a:off x="0" y="3120094"/>
            <a:ext cx="9144000" cy="523220"/>
          </a:xfrm>
          <a:prstGeom prst="rect">
            <a:avLst/>
          </a:prstGeom>
          <a:noFill/>
        </p:spPr>
        <p:txBody>
          <a:bodyPr wrap="square" rtlCol="0">
            <a:spAutoFit/>
          </a:bodyPr>
          <a:lstStyle/>
          <a:p>
            <a:pPr algn="ctr"/>
            <a:r>
              <a:rPr lang="en-US" sz="2800" b="1" cap="small" dirty="0" smtClean="0"/>
              <a:t>RISK MITIGATION</a:t>
            </a:r>
            <a:endParaRPr lang="en-US" sz="2800" b="1" cap="small" dirty="0"/>
          </a:p>
        </p:txBody>
      </p:sp>
    </p:spTree>
  </p:cSld>
  <p:clrMapOvr>
    <a:masterClrMapping/>
  </p:clrMapOvr>
  <p:transition advTm="780"/>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71556" y="1196975"/>
            <a:ext cx="8147050" cy="4929188"/>
          </a:xfrm>
        </p:spPr>
        <p:txBody>
          <a:bodyPr/>
          <a:lstStyle/>
          <a:p>
            <a:pPr>
              <a:lnSpc>
                <a:spcPct val="100000"/>
              </a:lnSpc>
            </a:pPr>
            <a:r>
              <a:rPr lang="en-US" b="1" dirty="0" smtClean="0">
                <a:solidFill>
                  <a:schemeClr val="accent6">
                    <a:lumMod val="50000"/>
                  </a:schemeClr>
                </a:solidFill>
              </a:rPr>
              <a:t>STEP 1</a:t>
            </a:r>
            <a:r>
              <a:rPr lang="en-US" dirty="0" smtClean="0">
                <a:solidFill>
                  <a:schemeClr val="accent6">
                    <a:lumMod val="50000"/>
                  </a:schemeClr>
                </a:solidFill>
              </a:rPr>
              <a:t>: use the results from the risk analysis to determine where to mitigate (i.e. mitigate the risk that has the largest CDC)</a:t>
            </a:r>
          </a:p>
          <a:p>
            <a:pPr>
              <a:lnSpc>
                <a:spcPct val="100000"/>
              </a:lnSpc>
            </a:pPr>
            <a:r>
              <a:rPr lang="en-US" b="1" dirty="0" smtClean="0"/>
              <a:t>STEP 2</a:t>
            </a:r>
            <a:r>
              <a:rPr lang="en-US" dirty="0" smtClean="0"/>
              <a:t>: determine a scenario of actions that you are going to take</a:t>
            </a:r>
          </a:p>
          <a:p>
            <a:pPr>
              <a:lnSpc>
                <a:spcPct val="100000"/>
              </a:lnSpc>
            </a:pPr>
            <a:r>
              <a:rPr lang="en-US" b="1" dirty="0" smtClean="0"/>
              <a:t>STEP 3</a:t>
            </a:r>
            <a:r>
              <a:rPr lang="en-US" dirty="0" smtClean="0"/>
              <a:t>: evaluate the effect of this scenario on project objectives using risk analysis</a:t>
            </a:r>
          </a:p>
          <a:p>
            <a:pPr>
              <a:lnSpc>
                <a:spcPct val="100000"/>
              </a:lnSpc>
            </a:pPr>
            <a:r>
              <a:rPr lang="en-US" b="1" dirty="0" smtClean="0"/>
              <a:t>STEP 4</a:t>
            </a:r>
            <a:r>
              <a:rPr lang="en-US" dirty="0" smtClean="0"/>
              <a:t>: select the scenario that yields the best results</a:t>
            </a:r>
          </a:p>
          <a:p>
            <a:pPr>
              <a:lnSpc>
                <a:spcPct val="100000"/>
              </a:lnSpc>
            </a:pPr>
            <a:r>
              <a:rPr lang="en-US" b="1" dirty="0" smtClean="0"/>
              <a:t>STEP 5</a:t>
            </a:r>
            <a:r>
              <a:rPr lang="en-US" dirty="0" smtClean="0"/>
              <a:t>: if results do not satisfy, go back to step 2 and repeat</a:t>
            </a:r>
          </a:p>
          <a:p>
            <a:pPr>
              <a:lnSpc>
                <a:spcPct val="100000"/>
              </a:lnSpc>
            </a:pPr>
            <a:r>
              <a:rPr lang="en-US" b="1" dirty="0" smtClean="0"/>
              <a:t>STEP 6</a:t>
            </a:r>
            <a:r>
              <a:rPr lang="en-US" dirty="0" smtClean="0"/>
              <a:t>: if necessary insert buffers to minimize rescheduling costs</a:t>
            </a:r>
          </a:p>
        </p:txBody>
      </p:sp>
      <p:sp>
        <p:nvSpPr>
          <p:cNvPr id="3" name="Slide Number Placeholder 2"/>
          <p:cNvSpPr>
            <a:spLocks noGrp="1"/>
          </p:cNvSpPr>
          <p:nvPr>
            <p:ph type="sldNum" sz="quarter" idx="11"/>
          </p:nvPr>
        </p:nvSpPr>
        <p:spPr/>
        <p:txBody>
          <a:bodyPr/>
          <a:lstStyle/>
          <a:p>
            <a:fld id="{7E1A4D99-914F-4AAE-96A7-D23BCF6CD253}" type="slidenum">
              <a:rPr lang="en-US" smtClean="0"/>
              <a:pPr/>
              <a:t>231</a:t>
            </a:fld>
            <a:endParaRPr lang="en-US"/>
          </a:p>
        </p:txBody>
      </p:sp>
      <p:sp>
        <p:nvSpPr>
          <p:cNvPr id="5" name="Title 3"/>
          <p:cNvSpPr>
            <a:spLocks noGrp="1"/>
          </p:cNvSpPr>
          <p:nvPr>
            <p:ph type="title"/>
          </p:nvPr>
        </p:nvSpPr>
        <p:spPr>
          <a:xfrm>
            <a:off x="771556" y="205847"/>
            <a:ext cx="7556513" cy="863600"/>
          </a:xfrm>
        </p:spPr>
        <p:txBody>
          <a:bodyPr/>
          <a:lstStyle/>
          <a:p>
            <a:r>
              <a:rPr lang="en-US" dirty="0" smtClean="0"/>
              <a:t>Risk management: risk mitigation</a:t>
            </a:r>
            <a:br>
              <a:rPr lang="en-US" dirty="0" smtClean="0"/>
            </a:br>
            <a:r>
              <a:rPr lang="en-US" dirty="0" smtClean="0"/>
              <a:t>Procedure</a:t>
            </a:r>
            <a:endParaRPr lang="en-US" dirty="0"/>
          </a:p>
        </p:txBody>
      </p:sp>
      <p:grpSp>
        <p:nvGrpSpPr>
          <p:cNvPr id="4" name="Group 22"/>
          <p:cNvGrpSpPr/>
          <p:nvPr/>
        </p:nvGrpSpPr>
        <p:grpSpPr>
          <a:xfrm>
            <a:off x="8439150" y="326729"/>
            <a:ext cx="565305" cy="621836"/>
            <a:chOff x="928663" y="1785926"/>
            <a:chExt cx="3571899" cy="3929090"/>
          </a:xfrm>
        </p:grpSpPr>
        <p:sp>
          <p:nvSpPr>
            <p:cNvPr id="7" name="U-Turn Arrow 6"/>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928794" y="178592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285749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392906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Rectangle 10"/>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2" name="Down Arrow 11"/>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4" name="Down Arrow 13"/>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In order to perform “STEP 1” of the mitigation procedure we use the </a:t>
            </a:r>
            <a:r>
              <a:rPr lang="en-US" sz="2400" b="1" dirty="0" smtClean="0"/>
              <a:t>“CDC_MATRIX.csv” file to obtain the total CDC for each of the risks.</a:t>
            </a:r>
            <a:r>
              <a:rPr lang="en-US" sz="2400" b="1" spc="-50" dirty="0" smtClean="0"/>
              <a:t>  </a:t>
            </a:r>
          </a:p>
        </p:txBody>
      </p:sp>
      <p:pic>
        <p:nvPicPr>
          <p:cNvPr id="348162" name="Picture 2"/>
          <p:cNvPicPr>
            <a:picLocks noChangeAspect="1" noChangeArrowheads="1"/>
          </p:cNvPicPr>
          <p:nvPr/>
        </p:nvPicPr>
        <p:blipFill>
          <a:blip r:embed="rId2"/>
          <a:srcRect/>
          <a:stretch>
            <a:fillRect/>
          </a:stretch>
        </p:blipFill>
        <p:spPr bwMode="auto">
          <a:xfrm>
            <a:off x="1785507" y="2487200"/>
            <a:ext cx="6188936"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Presented in a table we have:</a:t>
            </a:r>
          </a:p>
        </p:txBody>
      </p:sp>
      <p:graphicFrame>
        <p:nvGraphicFramePr>
          <p:cNvPr id="6" name="Table 5"/>
          <p:cNvGraphicFramePr>
            <a:graphicFrameLocks noGrp="1"/>
          </p:cNvGraphicFramePr>
          <p:nvPr/>
        </p:nvGraphicFramePr>
        <p:xfrm>
          <a:off x="2790825" y="2636791"/>
          <a:ext cx="4178300" cy="4020818"/>
        </p:xfrm>
        <a:graphic>
          <a:graphicData uri="http://schemas.openxmlformats.org/drawingml/2006/table">
            <a:tbl>
              <a:tblPr/>
              <a:tblGrid>
                <a:gridCol w="355600"/>
                <a:gridCol w="2874433"/>
                <a:gridCol w="948267"/>
              </a:tblGrid>
              <a:tr h="233362">
                <a:tc gridSpan="3">
                  <a:txBody>
                    <a:bodyPr/>
                    <a:lstStyle/>
                    <a:p>
                      <a:pPr algn="ctr" fontAlgn="ctr"/>
                      <a:r>
                        <a:rPr lang="en-US" sz="1300" b="1" i="0" u="none" strike="noStrike">
                          <a:solidFill>
                            <a:srgbClr val="ECF4F4"/>
                          </a:solidFill>
                          <a:latin typeface="Calibri"/>
                        </a:rPr>
                        <a:t>List of Risks</a:t>
                      </a:r>
                    </a:p>
                  </a:txBody>
                  <a:tcPr marL="11112" marR="11112" marT="1111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206692">
                <a:tc>
                  <a:txBody>
                    <a:bodyPr/>
                    <a:lstStyle/>
                    <a:p>
                      <a:pPr algn="ctr" fontAlgn="ctr"/>
                      <a:r>
                        <a:rPr lang="en-US" sz="1300" b="1" i="0" u="none" strike="noStrike">
                          <a:solidFill>
                            <a:srgbClr val="2F4F4F"/>
                          </a:solidFill>
                          <a:latin typeface="Calibri"/>
                        </a:rPr>
                        <a:t>Risk</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Name</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CDC</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22250">
                <a:tc>
                  <a:txBody>
                    <a:bodyPr/>
                    <a:lstStyle/>
                    <a:p>
                      <a:pPr algn="ctr" fontAlgn="ctr"/>
                      <a:r>
                        <a:rPr lang="en-US" sz="1300" b="0" i="0" u="none" strike="noStrike">
                          <a:solidFill>
                            <a:srgbClr val="2F4F4F"/>
                          </a:solidFill>
                          <a:latin typeface="Calibri"/>
                        </a:rPr>
                        <a:t>1</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Working accident</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0,43</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250">
                <a:tc>
                  <a:txBody>
                    <a:bodyPr/>
                    <a:lstStyle/>
                    <a:p>
                      <a:pPr algn="ctr" fontAlgn="ctr"/>
                      <a:r>
                        <a:rPr lang="en-US" sz="1300" b="0" i="0" u="none" strike="noStrike">
                          <a:solidFill>
                            <a:srgbClr val="2F4F4F"/>
                          </a:solidFill>
                          <a:latin typeface="Calibri"/>
                        </a:rPr>
                        <a:t>2</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Vandalism</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0,46</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250">
                <a:tc>
                  <a:txBody>
                    <a:bodyPr/>
                    <a:lstStyle/>
                    <a:p>
                      <a:pPr algn="ctr" fontAlgn="ctr"/>
                      <a:r>
                        <a:rPr lang="en-US" sz="1300" b="0" i="0" u="none" strike="noStrike">
                          <a:solidFill>
                            <a:srgbClr val="2F4F4F"/>
                          </a:solidFill>
                          <a:latin typeface="Calibri"/>
                        </a:rPr>
                        <a:t>3</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Weather delay (rain)</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0,59</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250">
                <a:tc>
                  <a:txBody>
                    <a:bodyPr/>
                    <a:lstStyle/>
                    <a:p>
                      <a:pPr algn="ctr" fontAlgn="ctr"/>
                      <a:r>
                        <a:rPr lang="en-US" sz="1300" b="0" i="0" u="none" strike="noStrike">
                          <a:solidFill>
                            <a:srgbClr val="2F4F4F"/>
                          </a:solidFill>
                          <a:latin typeface="Calibri"/>
                        </a:rPr>
                        <a:t>4</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Weather delay (freezing)</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0,12</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250">
                <a:tc>
                  <a:txBody>
                    <a:bodyPr/>
                    <a:lstStyle/>
                    <a:p>
                      <a:pPr algn="ctr" fontAlgn="ctr"/>
                      <a:r>
                        <a:rPr lang="en-US" sz="1300" b="0" i="0" u="none" strike="noStrike">
                          <a:solidFill>
                            <a:srgbClr val="2F4F4F"/>
                          </a:solidFill>
                          <a:latin typeface="Calibri"/>
                        </a:rPr>
                        <a:t>5</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Rocky soil</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0,89</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250">
                <a:tc>
                  <a:txBody>
                    <a:bodyPr/>
                    <a:lstStyle/>
                    <a:p>
                      <a:pPr algn="ctr" fontAlgn="ctr"/>
                      <a:r>
                        <a:rPr lang="en-US" sz="1300" b="0" i="0" u="none" strike="noStrike">
                          <a:solidFill>
                            <a:srgbClr val="2F4F4F"/>
                          </a:solidFill>
                          <a:latin typeface="Calibri"/>
                        </a:rPr>
                        <a:t>6</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Archeological discovery</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0,00</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250">
                <a:tc>
                  <a:txBody>
                    <a:bodyPr/>
                    <a:lstStyle/>
                    <a:p>
                      <a:pPr algn="ctr" fontAlgn="ctr"/>
                      <a:r>
                        <a:rPr lang="en-US" sz="1300" b="0" i="0" u="none" strike="noStrike">
                          <a:solidFill>
                            <a:srgbClr val="2F4F4F"/>
                          </a:solidFill>
                          <a:latin typeface="Calibri"/>
                        </a:rPr>
                        <a:t>7</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Late supply of plans</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0,23</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250">
                <a:tc>
                  <a:txBody>
                    <a:bodyPr/>
                    <a:lstStyle/>
                    <a:p>
                      <a:pPr algn="ctr" fontAlgn="ctr"/>
                      <a:r>
                        <a:rPr lang="en-US" sz="1300" b="0" i="0" u="none" strike="noStrike">
                          <a:solidFill>
                            <a:srgbClr val="2F4F4F"/>
                          </a:solidFill>
                          <a:latin typeface="Calibri"/>
                        </a:rPr>
                        <a:t>8</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Errors in execution</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0,46</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250">
                <a:tc>
                  <a:txBody>
                    <a:bodyPr/>
                    <a:lstStyle/>
                    <a:p>
                      <a:pPr algn="ctr" fontAlgn="ctr"/>
                      <a:r>
                        <a:rPr lang="en-US" sz="1300" b="0" i="0" u="none" strike="noStrike">
                          <a:solidFill>
                            <a:srgbClr val="2F4F4F"/>
                          </a:solidFill>
                          <a:latin typeface="Calibri"/>
                        </a:rPr>
                        <a:t>9</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Under/over-estimation of work content</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250">
                <a:tc>
                  <a:txBody>
                    <a:bodyPr/>
                    <a:lstStyle/>
                    <a:p>
                      <a:pPr algn="ctr" fontAlgn="ctr"/>
                      <a:r>
                        <a:rPr lang="en-US" sz="1300" b="0" i="0" u="none" strike="noStrike">
                          <a:solidFill>
                            <a:srgbClr val="2F4F4F"/>
                          </a:solidFill>
                          <a:latin typeface="Calibri"/>
                        </a:rPr>
                        <a:t>10</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Theft of materials</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1,47</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250">
                <a:tc>
                  <a:txBody>
                    <a:bodyPr/>
                    <a:lstStyle/>
                    <a:p>
                      <a:pPr algn="ctr" fontAlgn="ctr"/>
                      <a:r>
                        <a:rPr lang="en-US" sz="1300" b="0" i="0" u="none" strike="noStrike">
                          <a:solidFill>
                            <a:srgbClr val="2F4F4F"/>
                          </a:solidFill>
                          <a:latin typeface="Calibri"/>
                        </a:rPr>
                        <a:t>11</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Theft of machines</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250">
                <a:tc>
                  <a:txBody>
                    <a:bodyPr/>
                    <a:lstStyle/>
                    <a:p>
                      <a:pPr algn="ctr" fontAlgn="ctr"/>
                      <a:r>
                        <a:rPr lang="en-US" sz="1300" b="0" i="0" u="none" strike="noStrike">
                          <a:solidFill>
                            <a:srgbClr val="2F4F4F"/>
                          </a:solidFill>
                          <a:latin typeface="Calibri"/>
                        </a:rPr>
                        <a:t>12</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Lacking expertise</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0,69</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250">
                <a:tc>
                  <a:txBody>
                    <a:bodyPr/>
                    <a:lstStyle/>
                    <a:p>
                      <a:pPr algn="ctr" fontAlgn="ctr"/>
                      <a:r>
                        <a:rPr lang="en-US" sz="1300" b="0" i="0" u="none" strike="noStrike">
                          <a:solidFill>
                            <a:srgbClr val="2F4F4F"/>
                          </a:solidFill>
                          <a:latin typeface="Calibri"/>
                        </a:rPr>
                        <a:t>13</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Workforce absenteeism</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0,26</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250">
                <a:tc>
                  <a:txBody>
                    <a:bodyPr/>
                    <a:lstStyle/>
                    <a:p>
                      <a:pPr algn="ctr" fontAlgn="ctr"/>
                      <a:r>
                        <a:rPr lang="en-US" sz="1300" b="0" i="0" u="none" strike="noStrike">
                          <a:solidFill>
                            <a:srgbClr val="2F4F4F"/>
                          </a:solidFill>
                          <a:latin typeface="Calibri"/>
                        </a:rPr>
                        <a:t>14</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Bad/poor material quality</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0,75</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3362">
                <a:tc>
                  <a:txBody>
                    <a:bodyPr/>
                    <a:lstStyle/>
                    <a:p>
                      <a:pPr algn="ctr" fontAlgn="ctr"/>
                      <a:r>
                        <a:rPr lang="en-US" sz="1300" b="0" i="0" u="none" strike="noStrike">
                          <a:solidFill>
                            <a:srgbClr val="2F4F4F"/>
                          </a:solidFill>
                          <a:latin typeface="Calibri"/>
                        </a:rPr>
                        <a:t>15</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Machine breakdown</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0,21</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r>
              <a:tr h="233362">
                <a:tc gridSpan="2">
                  <a:txBody>
                    <a:bodyPr/>
                    <a:lstStyle/>
                    <a:p>
                      <a:pPr algn="ctr" fontAlgn="ctr"/>
                      <a:r>
                        <a:rPr lang="en-US" sz="1300" b="1" i="0" u="none" strike="noStrike">
                          <a:solidFill>
                            <a:srgbClr val="2F4F4F"/>
                          </a:solidFill>
                          <a:latin typeface="Calibri"/>
                        </a:rPr>
                        <a:t>TOTAL</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c hMerge="1">
                  <a:txBody>
                    <a:bodyPr/>
                    <a:lstStyle/>
                    <a:p>
                      <a:endParaRPr lang="en-US"/>
                    </a:p>
                  </a:txBody>
                  <a:tcPr/>
                </a:tc>
                <a:tc>
                  <a:txBody>
                    <a:bodyPr/>
                    <a:lstStyle/>
                    <a:p>
                      <a:pPr algn="ctr" fontAlgn="ctr"/>
                      <a:r>
                        <a:rPr lang="en-US" sz="1300" b="1" i="0" u="none" strike="noStrike" dirty="0">
                          <a:solidFill>
                            <a:srgbClr val="2F4F4F"/>
                          </a:solidFill>
                          <a:latin typeface="Calibri"/>
                        </a:rPr>
                        <a:t>6,57</a:t>
                      </a:r>
                    </a:p>
                  </a:txBody>
                  <a:tcPr marL="11112" marR="11112" marT="1111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r>
            </a:tbl>
          </a:graphicData>
        </a:graphic>
      </p:graphicFrame>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A ranked table looks as follows:</a:t>
            </a:r>
          </a:p>
        </p:txBody>
      </p:sp>
      <p:graphicFrame>
        <p:nvGraphicFramePr>
          <p:cNvPr id="10" name="Table 9"/>
          <p:cNvGraphicFramePr>
            <a:graphicFrameLocks noGrp="1"/>
          </p:cNvGraphicFramePr>
          <p:nvPr/>
        </p:nvGraphicFramePr>
        <p:xfrm>
          <a:off x="2790825" y="2633882"/>
          <a:ext cx="4181474" cy="4023727"/>
        </p:xfrm>
        <a:graphic>
          <a:graphicData uri="http://schemas.openxmlformats.org/drawingml/2006/table">
            <a:tbl>
              <a:tblPr/>
              <a:tblGrid>
                <a:gridCol w="355870"/>
                <a:gridCol w="2876617"/>
                <a:gridCol w="948987"/>
              </a:tblGrid>
              <a:tr h="233540">
                <a:tc gridSpan="3">
                  <a:txBody>
                    <a:bodyPr/>
                    <a:lstStyle/>
                    <a:p>
                      <a:pPr algn="ctr" fontAlgn="ctr"/>
                      <a:r>
                        <a:rPr lang="en-US" sz="1300" b="1" i="0" u="none" strike="noStrike" dirty="0">
                          <a:solidFill>
                            <a:srgbClr val="ECF4F4"/>
                          </a:solidFill>
                          <a:latin typeface="Calibri"/>
                        </a:rPr>
                        <a:t>Ranked List of Risks</a:t>
                      </a:r>
                    </a:p>
                  </a:txBody>
                  <a:tcPr marL="11121" marR="11121" marT="1112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r>
              <a:tr h="206850">
                <a:tc>
                  <a:txBody>
                    <a:bodyPr/>
                    <a:lstStyle/>
                    <a:p>
                      <a:pPr algn="ctr" fontAlgn="ctr"/>
                      <a:r>
                        <a:rPr lang="en-US" sz="1300" b="1" i="0" u="none" strike="noStrike">
                          <a:solidFill>
                            <a:srgbClr val="2F4F4F"/>
                          </a:solidFill>
                          <a:latin typeface="Calibri"/>
                        </a:rPr>
                        <a:t>Risk</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Name</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CDC</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22419">
                <a:tc>
                  <a:txBody>
                    <a:bodyPr/>
                    <a:lstStyle/>
                    <a:p>
                      <a:pPr algn="ctr" fontAlgn="ctr"/>
                      <a:r>
                        <a:rPr lang="en-US" sz="1300" b="0" i="0" u="none" strike="noStrike">
                          <a:solidFill>
                            <a:srgbClr val="2F4F4F"/>
                          </a:solidFill>
                          <a:latin typeface="Calibri"/>
                        </a:rPr>
                        <a:t>10</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Theft of materials</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1,47</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419">
                <a:tc>
                  <a:txBody>
                    <a:bodyPr/>
                    <a:lstStyle/>
                    <a:p>
                      <a:pPr algn="ctr" fontAlgn="ctr"/>
                      <a:r>
                        <a:rPr lang="en-US" sz="1300" b="0" i="0" u="none" strike="noStrike">
                          <a:solidFill>
                            <a:srgbClr val="2F4F4F"/>
                          </a:solidFill>
                          <a:latin typeface="Calibri"/>
                        </a:rPr>
                        <a:t>5</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Rocky soil</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0,89</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419">
                <a:tc>
                  <a:txBody>
                    <a:bodyPr/>
                    <a:lstStyle/>
                    <a:p>
                      <a:pPr algn="ctr" fontAlgn="ctr"/>
                      <a:r>
                        <a:rPr lang="en-US" sz="1300" b="0" i="0" u="none" strike="noStrike">
                          <a:solidFill>
                            <a:srgbClr val="2F4F4F"/>
                          </a:solidFill>
                          <a:latin typeface="Calibri"/>
                        </a:rPr>
                        <a:t>14</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Bad/poor material quality</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0,75</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419">
                <a:tc>
                  <a:txBody>
                    <a:bodyPr/>
                    <a:lstStyle/>
                    <a:p>
                      <a:pPr algn="ctr" fontAlgn="ctr"/>
                      <a:r>
                        <a:rPr lang="en-US" sz="1300" b="0" i="0" u="none" strike="noStrike">
                          <a:solidFill>
                            <a:srgbClr val="2F4F4F"/>
                          </a:solidFill>
                          <a:latin typeface="Calibri"/>
                        </a:rPr>
                        <a:t>12</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Lacking expertise</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0,69</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419">
                <a:tc>
                  <a:txBody>
                    <a:bodyPr/>
                    <a:lstStyle/>
                    <a:p>
                      <a:pPr algn="ctr" fontAlgn="ctr"/>
                      <a:r>
                        <a:rPr lang="en-US" sz="1300" b="0" i="0" u="none" strike="noStrike">
                          <a:solidFill>
                            <a:srgbClr val="2F4F4F"/>
                          </a:solidFill>
                          <a:latin typeface="Calibri"/>
                        </a:rPr>
                        <a:t>3</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Weather delay (rain)</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0,59</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419">
                <a:tc>
                  <a:txBody>
                    <a:bodyPr/>
                    <a:lstStyle/>
                    <a:p>
                      <a:pPr algn="ctr" fontAlgn="ctr"/>
                      <a:r>
                        <a:rPr lang="en-US" sz="1300" b="0" i="0" u="none" strike="noStrike">
                          <a:solidFill>
                            <a:srgbClr val="2F4F4F"/>
                          </a:solidFill>
                          <a:latin typeface="Calibri"/>
                        </a:rPr>
                        <a:t>8</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Errors in execution</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0,46</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419">
                <a:tc>
                  <a:txBody>
                    <a:bodyPr/>
                    <a:lstStyle/>
                    <a:p>
                      <a:pPr algn="ctr" fontAlgn="ctr"/>
                      <a:r>
                        <a:rPr lang="en-US" sz="1300" b="0" i="0" u="none" strike="noStrike">
                          <a:solidFill>
                            <a:srgbClr val="2F4F4F"/>
                          </a:solidFill>
                          <a:latin typeface="Calibri"/>
                        </a:rPr>
                        <a:t>2</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Vandalism</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0,46</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419">
                <a:tc>
                  <a:txBody>
                    <a:bodyPr/>
                    <a:lstStyle/>
                    <a:p>
                      <a:pPr algn="ctr" fontAlgn="ctr"/>
                      <a:r>
                        <a:rPr lang="en-US" sz="1300" b="0" i="0" u="none" strike="noStrike">
                          <a:solidFill>
                            <a:srgbClr val="2F4F4F"/>
                          </a:solidFill>
                          <a:latin typeface="Calibri"/>
                        </a:rPr>
                        <a:t>1</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Working accident</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0,43</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419">
                <a:tc>
                  <a:txBody>
                    <a:bodyPr/>
                    <a:lstStyle/>
                    <a:p>
                      <a:pPr algn="ctr" fontAlgn="ctr"/>
                      <a:r>
                        <a:rPr lang="en-US" sz="1300" b="0" i="0" u="none" strike="noStrike">
                          <a:solidFill>
                            <a:srgbClr val="2F4F4F"/>
                          </a:solidFill>
                          <a:latin typeface="Calibri"/>
                        </a:rPr>
                        <a:t>13</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Workforce absenteeism</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0,26</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419">
                <a:tc>
                  <a:txBody>
                    <a:bodyPr/>
                    <a:lstStyle/>
                    <a:p>
                      <a:pPr algn="ctr" fontAlgn="ctr"/>
                      <a:r>
                        <a:rPr lang="en-US" sz="1300" b="0" i="0" u="none" strike="noStrike">
                          <a:solidFill>
                            <a:srgbClr val="2F4F4F"/>
                          </a:solidFill>
                          <a:latin typeface="Calibri"/>
                        </a:rPr>
                        <a:t>7</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Late supply of plans</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0,23</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419">
                <a:tc>
                  <a:txBody>
                    <a:bodyPr/>
                    <a:lstStyle/>
                    <a:p>
                      <a:pPr algn="ctr" fontAlgn="ctr"/>
                      <a:r>
                        <a:rPr lang="en-US" sz="1300" b="0" i="0" u="none" strike="noStrike">
                          <a:solidFill>
                            <a:srgbClr val="2F4F4F"/>
                          </a:solidFill>
                          <a:latin typeface="Calibri"/>
                        </a:rPr>
                        <a:t>15</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Machine breakdown</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0,21</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419">
                <a:tc>
                  <a:txBody>
                    <a:bodyPr/>
                    <a:lstStyle/>
                    <a:p>
                      <a:pPr algn="ctr" fontAlgn="ctr"/>
                      <a:r>
                        <a:rPr lang="en-US" sz="1300" b="0" i="0" u="none" strike="noStrike">
                          <a:solidFill>
                            <a:srgbClr val="2F4F4F"/>
                          </a:solidFill>
                          <a:latin typeface="Calibri"/>
                        </a:rPr>
                        <a:t>4</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Weather delay (freezing)</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0,12</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22419">
                <a:tc>
                  <a:txBody>
                    <a:bodyPr/>
                    <a:lstStyle/>
                    <a:p>
                      <a:pPr algn="ctr" fontAlgn="ctr"/>
                      <a:r>
                        <a:rPr lang="en-US" sz="1300" b="0" i="0" u="none" strike="noStrike">
                          <a:solidFill>
                            <a:srgbClr val="2F4F4F"/>
                          </a:solidFill>
                          <a:latin typeface="Calibri"/>
                        </a:rPr>
                        <a:t>6</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Archeological discovery</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22419">
                <a:tc>
                  <a:txBody>
                    <a:bodyPr/>
                    <a:lstStyle/>
                    <a:p>
                      <a:pPr algn="ctr" fontAlgn="ctr"/>
                      <a:r>
                        <a:rPr lang="en-US" sz="1300" b="0" i="0" u="none" strike="noStrike">
                          <a:solidFill>
                            <a:srgbClr val="2F4F4F"/>
                          </a:solidFill>
                          <a:latin typeface="Calibri"/>
                        </a:rPr>
                        <a:t>11</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Theft of machines</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0,00</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3540">
                <a:tc>
                  <a:txBody>
                    <a:bodyPr/>
                    <a:lstStyle/>
                    <a:p>
                      <a:pPr algn="ctr" fontAlgn="ctr"/>
                      <a:r>
                        <a:rPr lang="en-US" sz="1300" b="0" i="0" u="none" strike="noStrike">
                          <a:solidFill>
                            <a:srgbClr val="2F4F4F"/>
                          </a:solidFill>
                          <a:latin typeface="Calibri"/>
                        </a:rPr>
                        <a:t>9</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Under/over-estimation of work content</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r>
              <a:tr h="233540">
                <a:tc gridSpan="2">
                  <a:txBody>
                    <a:bodyPr/>
                    <a:lstStyle/>
                    <a:p>
                      <a:pPr algn="ctr" fontAlgn="ctr"/>
                      <a:r>
                        <a:rPr lang="en-US" sz="1300" b="1" i="0" u="none" strike="noStrike">
                          <a:solidFill>
                            <a:srgbClr val="2F4F4F"/>
                          </a:solidFill>
                          <a:latin typeface="Calibri"/>
                        </a:rPr>
                        <a:t>TOTAL</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c hMerge="1">
                  <a:txBody>
                    <a:bodyPr/>
                    <a:lstStyle/>
                    <a:p>
                      <a:endParaRPr lang="en-US"/>
                    </a:p>
                  </a:txBody>
                  <a:tcPr/>
                </a:tc>
                <a:tc>
                  <a:txBody>
                    <a:bodyPr/>
                    <a:lstStyle/>
                    <a:p>
                      <a:pPr algn="ctr" fontAlgn="ctr"/>
                      <a:r>
                        <a:rPr lang="en-US" sz="1300" b="1" i="0" u="none" strike="noStrike" dirty="0">
                          <a:solidFill>
                            <a:srgbClr val="2F4F4F"/>
                          </a:solidFill>
                          <a:latin typeface="Calibri"/>
                        </a:rPr>
                        <a:t>6,57</a:t>
                      </a:r>
                    </a:p>
                  </a:txBody>
                  <a:tcPr marL="11121" marR="11121" marT="111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r>
            </a:tbl>
          </a:graphicData>
        </a:graphic>
      </p:graphicFrame>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We can also create a tornado graph</a:t>
            </a:r>
          </a:p>
        </p:txBody>
      </p:sp>
      <p:graphicFrame>
        <p:nvGraphicFramePr>
          <p:cNvPr id="10" name="Chart 9"/>
          <p:cNvGraphicFramePr/>
          <p:nvPr/>
        </p:nvGraphicFramePr>
        <p:xfrm>
          <a:off x="1509713" y="2625043"/>
          <a:ext cx="6740525" cy="404431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We can also create a tornado graph</a:t>
            </a:r>
          </a:p>
        </p:txBody>
      </p:sp>
      <p:graphicFrame>
        <p:nvGraphicFramePr>
          <p:cNvPr id="10" name="Chart 9"/>
          <p:cNvGraphicFramePr/>
          <p:nvPr/>
        </p:nvGraphicFramePr>
        <p:xfrm>
          <a:off x="1509713" y="2625043"/>
          <a:ext cx="6740525" cy="4044315"/>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400" b="1" spc="-50" dirty="0" smtClean="0">
                <a:solidFill>
                  <a:schemeClr val="accent6">
                    <a:lumMod val="50000"/>
                  </a:schemeClr>
                </a:solidFill>
              </a:rPr>
              <a:t>FROM THIS IT LOOKS CLEAR WHICH RISKS SHOULD BE MITIGATED. HOWEVER, ONE SHOULD NOT FORGET THAT THE MITIGATION OF EACH RISK ALSO COMES AT A PRICE…</a:t>
            </a:r>
            <a:endParaRPr lang="en-US" sz="24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When including the mitigation cost, we get the following table:</a:t>
            </a:r>
          </a:p>
        </p:txBody>
      </p:sp>
      <p:graphicFrame>
        <p:nvGraphicFramePr>
          <p:cNvPr id="11" name="Table 10"/>
          <p:cNvGraphicFramePr>
            <a:graphicFrameLocks noGrp="1"/>
          </p:cNvGraphicFramePr>
          <p:nvPr/>
        </p:nvGraphicFramePr>
        <p:xfrm>
          <a:off x="1990725" y="2557695"/>
          <a:ext cx="5778500" cy="4179011"/>
        </p:xfrm>
        <a:graphic>
          <a:graphicData uri="http://schemas.openxmlformats.org/drawingml/2006/table">
            <a:tbl>
              <a:tblPr/>
              <a:tblGrid>
                <a:gridCol w="369824"/>
                <a:gridCol w="2989411"/>
                <a:gridCol w="739648"/>
                <a:gridCol w="1679617"/>
              </a:tblGrid>
              <a:tr h="242697">
                <a:tc gridSpan="4">
                  <a:txBody>
                    <a:bodyPr/>
                    <a:lstStyle/>
                    <a:p>
                      <a:pPr algn="ctr" fontAlgn="ctr"/>
                      <a:r>
                        <a:rPr lang="en-US" sz="1300" b="1" i="0" u="none" strike="noStrike">
                          <a:solidFill>
                            <a:srgbClr val="ECF4F4"/>
                          </a:solidFill>
                          <a:latin typeface="Calibri"/>
                        </a:rPr>
                        <a:t>List of Risks</a:t>
                      </a:r>
                    </a:p>
                  </a:txBody>
                  <a:tcPr marL="11557" marR="11557" marT="1155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14960">
                <a:tc>
                  <a:txBody>
                    <a:bodyPr/>
                    <a:lstStyle/>
                    <a:p>
                      <a:pPr algn="ctr" fontAlgn="ctr"/>
                      <a:r>
                        <a:rPr lang="en-US" sz="1300" b="1" i="0" u="none" strike="noStrike">
                          <a:solidFill>
                            <a:srgbClr val="2F4F4F"/>
                          </a:solidFill>
                          <a:latin typeface="Calibri"/>
                        </a:rPr>
                        <a:t>Risk</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Name</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CDC</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Mitigation cost</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31140">
                <a:tc>
                  <a:txBody>
                    <a:bodyPr/>
                    <a:lstStyle/>
                    <a:p>
                      <a:pPr algn="ctr" fontAlgn="ctr"/>
                      <a:r>
                        <a:rPr lang="en-US" sz="1300" b="0" i="0" u="none" strike="noStrike">
                          <a:solidFill>
                            <a:srgbClr val="2F4F4F"/>
                          </a:solidFill>
                          <a:latin typeface="Calibri"/>
                        </a:rPr>
                        <a:t>10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Theft of materials</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1,47</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5</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Rocky soil</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0,89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14</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Bad/poor material quality</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0,75</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12</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Lacking expertise</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0,69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Weather delay (rain)</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0,59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8</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Errors in execution</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2</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Vandalism</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0,46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1</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Working accident</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13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Workforce absenteeism</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7</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Late supply of plans</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0,23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15</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Machine breakdown</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0,21</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4</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Weather delay (freezing)</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0,12</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Archeological discovery</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€ 2.000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11</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Theft of machines</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42697">
                <a:tc>
                  <a:txBody>
                    <a:bodyPr/>
                    <a:lstStyle/>
                    <a:p>
                      <a:pPr algn="ctr" fontAlgn="ctr"/>
                      <a:r>
                        <a:rPr lang="en-US" sz="1300" b="0" i="0" u="none" strike="noStrike">
                          <a:solidFill>
                            <a:srgbClr val="2F4F4F"/>
                          </a:solidFill>
                          <a:latin typeface="Calibri"/>
                        </a:rPr>
                        <a:t>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Under/over-estimation of work content</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€ 1.500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r>
              <a:tr h="242697">
                <a:tc gridSpan="2">
                  <a:txBody>
                    <a:bodyPr/>
                    <a:lstStyle/>
                    <a:p>
                      <a:pPr algn="ctr" fontAlgn="ctr"/>
                      <a:r>
                        <a:rPr lang="en-US" sz="1300" b="1" i="0" u="none" strike="noStrike">
                          <a:solidFill>
                            <a:srgbClr val="2F4F4F"/>
                          </a:solidFill>
                          <a:latin typeface="Calibri"/>
                        </a:rPr>
                        <a:t>TOTAL</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c hMerge="1">
                  <a:txBody>
                    <a:bodyPr/>
                    <a:lstStyle/>
                    <a:p>
                      <a:endParaRPr lang="en-US"/>
                    </a:p>
                  </a:txBody>
                  <a:tcPr/>
                </a:tc>
                <a:tc>
                  <a:txBody>
                    <a:bodyPr/>
                    <a:lstStyle/>
                    <a:p>
                      <a:pPr algn="ctr" fontAlgn="ctr"/>
                      <a:r>
                        <a:rPr lang="en-US" sz="1300" b="1" i="0" u="none" strike="noStrike">
                          <a:solidFill>
                            <a:srgbClr val="2F4F4F"/>
                          </a:solidFill>
                          <a:latin typeface="Calibri"/>
                        </a:rPr>
                        <a:t>6,57</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c>
                  <a:txBody>
                    <a:bodyPr/>
                    <a:lstStyle/>
                    <a:p>
                      <a:pPr algn="l" fontAlgn="b"/>
                      <a:endParaRPr lang="en-US" sz="1300" b="0" i="0" u="none" strike="noStrike" dirty="0">
                        <a:solidFill>
                          <a:srgbClr val="2F4F4F"/>
                        </a:solidFill>
                        <a:latin typeface="Calibri"/>
                      </a:endParaRPr>
                    </a:p>
                  </a:txBody>
                  <a:tcPr marL="11557" marR="11557" marT="1155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bl>
          </a:graphicData>
        </a:graphic>
      </p:graphicFrame>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When including the mitigation cost, we get the following table:</a:t>
            </a:r>
          </a:p>
        </p:txBody>
      </p:sp>
      <p:graphicFrame>
        <p:nvGraphicFramePr>
          <p:cNvPr id="11" name="Table 10"/>
          <p:cNvGraphicFramePr>
            <a:graphicFrameLocks noGrp="1"/>
          </p:cNvGraphicFramePr>
          <p:nvPr/>
        </p:nvGraphicFramePr>
        <p:xfrm>
          <a:off x="1990725" y="2557695"/>
          <a:ext cx="5778500" cy="4179011"/>
        </p:xfrm>
        <a:graphic>
          <a:graphicData uri="http://schemas.openxmlformats.org/drawingml/2006/table">
            <a:tbl>
              <a:tblPr/>
              <a:tblGrid>
                <a:gridCol w="369824"/>
                <a:gridCol w="2989411"/>
                <a:gridCol w="739648"/>
                <a:gridCol w="1679617"/>
              </a:tblGrid>
              <a:tr h="242697">
                <a:tc gridSpan="4">
                  <a:txBody>
                    <a:bodyPr/>
                    <a:lstStyle/>
                    <a:p>
                      <a:pPr algn="ctr" fontAlgn="ctr"/>
                      <a:r>
                        <a:rPr lang="en-US" sz="1300" b="1" i="0" u="none" strike="noStrike">
                          <a:solidFill>
                            <a:srgbClr val="ECF4F4"/>
                          </a:solidFill>
                          <a:latin typeface="Calibri"/>
                        </a:rPr>
                        <a:t>List of Risks</a:t>
                      </a:r>
                    </a:p>
                  </a:txBody>
                  <a:tcPr marL="11557" marR="11557" marT="1155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14960">
                <a:tc>
                  <a:txBody>
                    <a:bodyPr/>
                    <a:lstStyle/>
                    <a:p>
                      <a:pPr algn="ctr" fontAlgn="ctr"/>
                      <a:r>
                        <a:rPr lang="en-US" sz="1300" b="1" i="0" u="none" strike="noStrike">
                          <a:solidFill>
                            <a:srgbClr val="2F4F4F"/>
                          </a:solidFill>
                          <a:latin typeface="Calibri"/>
                        </a:rPr>
                        <a:t>Risk</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Name</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CDC</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Mitigation cost</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31140">
                <a:tc>
                  <a:txBody>
                    <a:bodyPr/>
                    <a:lstStyle/>
                    <a:p>
                      <a:pPr algn="ctr" fontAlgn="ctr"/>
                      <a:r>
                        <a:rPr lang="en-US" sz="1300" b="0" i="0" u="none" strike="noStrike">
                          <a:solidFill>
                            <a:srgbClr val="2F4F4F"/>
                          </a:solidFill>
                          <a:latin typeface="Calibri"/>
                        </a:rPr>
                        <a:t>10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Theft of materials</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1,47</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5</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Rocky soil</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0,89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14</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Bad/poor material quality</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0,75</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12</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Lacking expertise</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0,69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Weather delay (rain)</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0,59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8</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Errors in execution</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2</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Vandalism</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0,46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1</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Working accident</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13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Workforce absenteeism</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7</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Late supply of plans</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0,23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15</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Machine breakdown</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0,21</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4</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Weather delay (freezing)</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0,12</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Archeological discovery</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€ 2.000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11</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Theft of machines</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42697">
                <a:tc>
                  <a:txBody>
                    <a:bodyPr/>
                    <a:lstStyle/>
                    <a:p>
                      <a:pPr algn="ctr" fontAlgn="ctr"/>
                      <a:r>
                        <a:rPr lang="en-US" sz="1300" b="0" i="0" u="none" strike="noStrike">
                          <a:solidFill>
                            <a:srgbClr val="2F4F4F"/>
                          </a:solidFill>
                          <a:latin typeface="Calibri"/>
                        </a:rPr>
                        <a:t>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Under/over-estimation of work content</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€ 1.500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r>
              <a:tr h="242697">
                <a:tc gridSpan="2">
                  <a:txBody>
                    <a:bodyPr/>
                    <a:lstStyle/>
                    <a:p>
                      <a:pPr algn="ctr" fontAlgn="ctr"/>
                      <a:r>
                        <a:rPr lang="en-US" sz="1300" b="1" i="0" u="none" strike="noStrike">
                          <a:solidFill>
                            <a:srgbClr val="2F4F4F"/>
                          </a:solidFill>
                          <a:latin typeface="Calibri"/>
                        </a:rPr>
                        <a:t>TOTAL</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c hMerge="1">
                  <a:txBody>
                    <a:bodyPr/>
                    <a:lstStyle/>
                    <a:p>
                      <a:endParaRPr lang="en-US"/>
                    </a:p>
                  </a:txBody>
                  <a:tcPr/>
                </a:tc>
                <a:tc>
                  <a:txBody>
                    <a:bodyPr/>
                    <a:lstStyle/>
                    <a:p>
                      <a:pPr algn="ctr" fontAlgn="ctr"/>
                      <a:r>
                        <a:rPr lang="en-US" sz="1300" b="1" i="0" u="none" strike="noStrike">
                          <a:solidFill>
                            <a:srgbClr val="2F4F4F"/>
                          </a:solidFill>
                          <a:latin typeface="Calibri"/>
                        </a:rPr>
                        <a:t>6,57</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c>
                  <a:txBody>
                    <a:bodyPr/>
                    <a:lstStyle/>
                    <a:p>
                      <a:pPr algn="l" fontAlgn="b"/>
                      <a:endParaRPr lang="en-US" sz="1300" b="0" i="0" u="none" strike="noStrike" dirty="0">
                        <a:solidFill>
                          <a:srgbClr val="2F4F4F"/>
                        </a:solidFill>
                        <a:latin typeface="Calibri"/>
                      </a:endParaRPr>
                    </a:p>
                  </a:txBody>
                  <a:tcPr marL="11557" marR="11557" marT="1155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bl>
          </a:graphicData>
        </a:graphic>
      </p:graphicFrame>
      <p:sp>
        <p:nvSpPr>
          <p:cNvPr id="6" name="Rectangle 5"/>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800" b="1" spc="-50" dirty="0" smtClean="0">
                <a:solidFill>
                  <a:schemeClr val="accent6">
                    <a:lumMod val="50000"/>
                  </a:schemeClr>
                </a:solidFill>
              </a:rPr>
              <a:t>NOW LET’S COME UP WITH A MITIGATION SCENARIO!</a:t>
            </a:r>
            <a:endParaRPr lang="en-US" sz="28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71556" y="1196975"/>
            <a:ext cx="8147050" cy="4929188"/>
          </a:xfrm>
        </p:spPr>
        <p:txBody>
          <a:bodyPr/>
          <a:lstStyle/>
          <a:p>
            <a:pPr>
              <a:lnSpc>
                <a:spcPct val="100000"/>
              </a:lnSpc>
            </a:pPr>
            <a:r>
              <a:rPr lang="en-US" b="1" dirty="0" smtClean="0"/>
              <a:t>STEP 1</a:t>
            </a:r>
            <a:r>
              <a:rPr lang="en-US" dirty="0" smtClean="0"/>
              <a:t>: use the results from the risk analysis to determine where to mitigate (i.e. mitigate the risk that has the largest CDC)</a:t>
            </a:r>
          </a:p>
          <a:p>
            <a:pPr>
              <a:lnSpc>
                <a:spcPct val="100000"/>
              </a:lnSpc>
            </a:pPr>
            <a:r>
              <a:rPr lang="en-US" b="1" dirty="0" smtClean="0">
                <a:solidFill>
                  <a:schemeClr val="accent6">
                    <a:lumMod val="50000"/>
                  </a:schemeClr>
                </a:solidFill>
              </a:rPr>
              <a:t>STEP 2</a:t>
            </a:r>
            <a:r>
              <a:rPr lang="en-US" dirty="0" smtClean="0">
                <a:solidFill>
                  <a:schemeClr val="accent6">
                    <a:lumMod val="50000"/>
                  </a:schemeClr>
                </a:solidFill>
              </a:rPr>
              <a:t>: determine a scenario of actions that you are going to take</a:t>
            </a:r>
          </a:p>
          <a:p>
            <a:pPr>
              <a:lnSpc>
                <a:spcPct val="100000"/>
              </a:lnSpc>
            </a:pPr>
            <a:r>
              <a:rPr lang="en-US" b="1" dirty="0" smtClean="0"/>
              <a:t>STEP 3</a:t>
            </a:r>
            <a:r>
              <a:rPr lang="en-US" dirty="0" smtClean="0"/>
              <a:t>: evaluate the effect of this scenario on project objectives using risk analysis</a:t>
            </a:r>
          </a:p>
          <a:p>
            <a:pPr>
              <a:lnSpc>
                <a:spcPct val="100000"/>
              </a:lnSpc>
            </a:pPr>
            <a:r>
              <a:rPr lang="en-US" b="1" dirty="0" smtClean="0"/>
              <a:t>STEP 4</a:t>
            </a:r>
            <a:r>
              <a:rPr lang="en-US" dirty="0" smtClean="0"/>
              <a:t>: select the scenario that yields the best results</a:t>
            </a:r>
          </a:p>
          <a:p>
            <a:pPr>
              <a:lnSpc>
                <a:spcPct val="100000"/>
              </a:lnSpc>
            </a:pPr>
            <a:r>
              <a:rPr lang="en-US" b="1" dirty="0" smtClean="0"/>
              <a:t>STEP 5</a:t>
            </a:r>
            <a:r>
              <a:rPr lang="en-US" dirty="0" smtClean="0"/>
              <a:t>: if results do not satisfy, go back to step 2 and repeat</a:t>
            </a:r>
          </a:p>
          <a:p>
            <a:pPr>
              <a:lnSpc>
                <a:spcPct val="100000"/>
              </a:lnSpc>
            </a:pPr>
            <a:r>
              <a:rPr lang="en-US" b="1" dirty="0" smtClean="0"/>
              <a:t>STEP 6</a:t>
            </a:r>
            <a:r>
              <a:rPr lang="en-US" dirty="0" smtClean="0"/>
              <a:t>: if necessary insert buffers to minimize rescheduling costs</a:t>
            </a:r>
          </a:p>
        </p:txBody>
      </p:sp>
      <p:sp>
        <p:nvSpPr>
          <p:cNvPr id="3" name="Slide Number Placeholder 2"/>
          <p:cNvSpPr>
            <a:spLocks noGrp="1"/>
          </p:cNvSpPr>
          <p:nvPr>
            <p:ph type="sldNum" sz="quarter" idx="11"/>
          </p:nvPr>
        </p:nvSpPr>
        <p:spPr/>
        <p:txBody>
          <a:bodyPr/>
          <a:lstStyle/>
          <a:p>
            <a:fld id="{7E1A4D99-914F-4AAE-96A7-D23BCF6CD253}" type="slidenum">
              <a:rPr lang="en-US" smtClean="0"/>
              <a:pPr/>
              <a:t>239</a:t>
            </a:fld>
            <a:endParaRPr lang="en-US"/>
          </a:p>
        </p:txBody>
      </p:sp>
      <p:sp>
        <p:nvSpPr>
          <p:cNvPr id="5" name="Title 3"/>
          <p:cNvSpPr>
            <a:spLocks noGrp="1"/>
          </p:cNvSpPr>
          <p:nvPr>
            <p:ph type="title"/>
          </p:nvPr>
        </p:nvSpPr>
        <p:spPr>
          <a:xfrm>
            <a:off x="771556" y="205847"/>
            <a:ext cx="7556513" cy="863600"/>
          </a:xfrm>
        </p:spPr>
        <p:txBody>
          <a:bodyPr/>
          <a:lstStyle/>
          <a:p>
            <a:r>
              <a:rPr lang="en-US" dirty="0" smtClean="0"/>
              <a:t>Risk management: risk mitigation</a:t>
            </a:r>
            <a:br>
              <a:rPr lang="en-US" dirty="0" smtClean="0"/>
            </a:br>
            <a:r>
              <a:rPr lang="en-US" dirty="0" smtClean="0"/>
              <a:t>Procedure</a:t>
            </a:r>
            <a:endParaRPr lang="en-US" dirty="0"/>
          </a:p>
        </p:txBody>
      </p:sp>
      <p:grpSp>
        <p:nvGrpSpPr>
          <p:cNvPr id="4" name="Group 22"/>
          <p:cNvGrpSpPr/>
          <p:nvPr/>
        </p:nvGrpSpPr>
        <p:grpSpPr>
          <a:xfrm>
            <a:off x="8439150" y="326729"/>
            <a:ext cx="565305" cy="621836"/>
            <a:chOff x="928663" y="1785926"/>
            <a:chExt cx="3571899" cy="3929090"/>
          </a:xfrm>
        </p:grpSpPr>
        <p:sp>
          <p:nvSpPr>
            <p:cNvPr id="7" name="U-Turn Arrow 6"/>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928794" y="178592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285749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392906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Rectangle 10"/>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2" name="Down Arrow 11"/>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4" name="Down Arrow 13"/>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2379865" y="2487200"/>
            <a:ext cx="5000221" cy="4320000"/>
          </a:xfrm>
          <a:prstGeom prst="rect">
            <a:avLst/>
          </a:prstGeom>
          <a:noFill/>
          <a:ln w="9525">
            <a:noFill/>
            <a:miter lim="800000"/>
            <a:headEnd/>
            <a:tailEnd/>
          </a:ln>
          <a:effectLst/>
        </p:spPr>
      </p:pic>
      <p:sp>
        <p:nvSpPr>
          <p:cNvPr id="3" name="Slide Number Placeholder 2"/>
          <p:cNvSpPr>
            <a:spLocks noGrp="1"/>
          </p:cNvSpPr>
          <p:nvPr>
            <p:ph type="sldNum" sz="quarter" idx="11"/>
          </p:nvPr>
        </p:nvSpPr>
        <p:spPr/>
        <p:txBody>
          <a:bodyPr/>
          <a:lstStyle/>
          <a:p>
            <a:fld id="{7E1A4D99-914F-4AAE-96A7-D23BCF6CD253}" type="slidenum">
              <a:rPr lang="en-US" smtClean="0"/>
              <a:pPr/>
              <a:t>24</a:t>
            </a:fld>
            <a:endParaRPr lang="en-US"/>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b="1" spc="-20" dirty="0" smtClean="0"/>
              <a:t>When saving the file, an error message might pop up, press “OK”.</a:t>
            </a:r>
          </a:p>
        </p:txBody>
      </p:sp>
      <p:sp>
        <p:nvSpPr>
          <p:cNvPr id="7" name="Rectangle 6"/>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8194" name="Picture 2"/>
          <p:cNvPicPr>
            <a:picLocks noChangeAspect="1" noChangeArrowheads="1"/>
          </p:cNvPicPr>
          <p:nvPr/>
        </p:nvPicPr>
        <p:blipFill>
          <a:blip r:embed="rId3"/>
          <a:srcRect/>
          <a:stretch>
            <a:fillRect/>
          </a:stretch>
        </p:blipFill>
        <p:spPr bwMode="auto">
          <a:xfrm>
            <a:off x="1848322" y="4107200"/>
            <a:ext cx="6063307" cy="108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Assume that we want to mitigate the first three highest-ranked risks. As such, the mitigation budget equals 2.500 Euro.</a:t>
            </a:r>
          </a:p>
        </p:txBody>
      </p:sp>
      <p:graphicFrame>
        <p:nvGraphicFramePr>
          <p:cNvPr id="11" name="Table 10"/>
          <p:cNvGraphicFramePr>
            <a:graphicFrameLocks noGrp="1"/>
          </p:cNvGraphicFramePr>
          <p:nvPr/>
        </p:nvGraphicFramePr>
        <p:xfrm>
          <a:off x="1990725" y="2557695"/>
          <a:ext cx="5778500" cy="4179011"/>
        </p:xfrm>
        <a:graphic>
          <a:graphicData uri="http://schemas.openxmlformats.org/drawingml/2006/table">
            <a:tbl>
              <a:tblPr/>
              <a:tblGrid>
                <a:gridCol w="369824"/>
                <a:gridCol w="2989411"/>
                <a:gridCol w="739648"/>
                <a:gridCol w="1679617"/>
              </a:tblGrid>
              <a:tr h="242697">
                <a:tc gridSpan="4">
                  <a:txBody>
                    <a:bodyPr/>
                    <a:lstStyle/>
                    <a:p>
                      <a:pPr algn="ctr" fontAlgn="ctr"/>
                      <a:r>
                        <a:rPr lang="en-US" sz="1300" b="1" i="0" u="none" strike="noStrike" dirty="0">
                          <a:solidFill>
                            <a:srgbClr val="ECF4F4"/>
                          </a:solidFill>
                          <a:latin typeface="Calibri"/>
                        </a:rPr>
                        <a:t>List of Risks</a:t>
                      </a:r>
                    </a:p>
                  </a:txBody>
                  <a:tcPr marL="11557" marR="11557" marT="1155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14960">
                <a:tc>
                  <a:txBody>
                    <a:bodyPr/>
                    <a:lstStyle/>
                    <a:p>
                      <a:pPr algn="ctr" fontAlgn="ctr"/>
                      <a:r>
                        <a:rPr lang="en-US" sz="1300" b="1" i="0" u="none" strike="noStrike">
                          <a:solidFill>
                            <a:srgbClr val="2F4F4F"/>
                          </a:solidFill>
                          <a:latin typeface="Calibri"/>
                        </a:rPr>
                        <a:t>Risk</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Name</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CDC</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300" b="1" i="0" u="none" strike="noStrike">
                          <a:solidFill>
                            <a:srgbClr val="2F4F4F"/>
                          </a:solidFill>
                          <a:latin typeface="Calibri"/>
                        </a:rPr>
                        <a:t>Mitigation cost</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31140">
                <a:tc>
                  <a:txBody>
                    <a:bodyPr/>
                    <a:lstStyle/>
                    <a:p>
                      <a:pPr algn="ctr" fontAlgn="ctr"/>
                      <a:r>
                        <a:rPr lang="en-US" sz="1300" b="0" i="0" u="none" strike="noStrike" dirty="0">
                          <a:solidFill>
                            <a:srgbClr val="2F4F4F"/>
                          </a:solidFill>
                          <a:latin typeface="Calibri"/>
                        </a:rPr>
                        <a:t>10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300" b="0" i="0" u="none" strike="noStrike" dirty="0">
                          <a:solidFill>
                            <a:srgbClr val="2F4F4F"/>
                          </a:solidFill>
                          <a:latin typeface="Calibri"/>
                        </a:rPr>
                        <a:t>Theft of materials</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300" b="0" i="0" u="none" strike="noStrike">
                          <a:solidFill>
                            <a:srgbClr val="2F4F4F"/>
                          </a:solidFill>
                          <a:latin typeface="Calibri"/>
                        </a:rPr>
                        <a:t>1,47</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31140">
                <a:tc>
                  <a:txBody>
                    <a:bodyPr/>
                    <a:lstStyle/>
                    <a:p>
                      <a:pPr algn="ctr" fontAlgn="ctr"/>
                      <a:r>
                        <a:rPr lang="en-US" sz="1300" b="0" i="0" u="none" strike="noStrike">
                          <a:solidFill>
                            <a:srgbClr val="2F4F4F"/>
                          </a:solidFill>
                          <a:latin typeface="Calibri"/>
                        </a:rPr>
                        <a:t>5</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300" b="0" i="0" u="none" strike="noStrike" dirty="0">
                          <a:solidFill>
                            <a:srgbClr val="2F4F4F"/>
                          </a:solidFill>
                          <a:latin typeface="Calibri"/>
                        </a:rPr>
                        <a:t>Rocky soil</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300" b="0" i="0" u="none" strike="noStrike" dirty="0">
                          <a:solidFill>
                            <a:srgbClr val="2F4F4F"/>
                          </a:solidFill>
                          <a:latin typeface="Calibri"/>
                        </a:rPr>
                        <a:t>0,89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300" b="0" i="0" u="none" strike="noStrike" dirty="0">
                          <a:solidFill>
                            <a:srgbClr val="2F4F4F"/>
                          </a:solidFill>
                          <a:latin typeface="Calibri"/>
                        </a:rPr>
                        <a:t>€ 1.500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31140">
                <a:tc>
                  <a:txBody>
                    <a:bodyPr/>
                    <a:lstStyle/>
                    <a:p>
                      <a:pPr algn="ctr" fontAlgn="ctr"/>
                      <a:r>
                        <a:rPr lang="en-US" sz="1300" b="0" i="0" u="none" strike="noStrike">
                          <a:solidFill>
                            <a:srgbClr val="2F4F4F"/>
                          </a:solidFill>
                          <a:latin typeface="Calibri"/>
                        </a:rPr>
                        <a:t>14</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l" fontAlgn="ctr"/>
                      <a:r>
                        <a:rPr lang="en-US" sz="1300" b="0" i="0" u="none" strike="noStrike">
                          <a:solidFill>
                            <a:srgbClr val="2F4F4F"/>
                          </a:solidFill>
                          <a:latin typeface="Calibri"/>
                        </a:rPr>
                        <a:t>Bad/poor material quality</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300" b="0" i="0" u="none" strike="noStrike">
                          <a:solidFill>
                            <a:srgbClr val="2F4F4F"/>
                          </a:solidFill>
                          <a:latin typeface="Calibri"/>
                        </a:rPr>
                        <a:t>0,75</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300" b="0" i="0" u="none" strike="noStrike" dirty="0">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31140">
                <a:tc>
                  <a:txBody>
                    <a:bodyPr/>
                    <a:lstStyle/>
                    <a:p>
                      <a:pPr algn="ctr" fontAlgn="ctr"/>
                      <a:r>
                        <a:rPr lang="en-US" sz="1300" b="0" i="0" u="none" strike="noStrike">
                          <a:solidFill>
                            <a:srgbClr val="2F4F4F"/>
                          </a:solidFill>
                          <a:latin typeface="Calibri"/>
                        </a:rPr>
                        <a:t>12</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Lacking expertise</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0,69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Weather delay (rain)</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0,59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8</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Errors in execution</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2</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Vandalism</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0,46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1</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Working accident</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0,43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13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Workforce absenteeism</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7</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Late supply of plans</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0,23</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15</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Machine breakdown</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0,21</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4</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Weather delay (freezing)</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0,12</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31140">
                <a:tc>
                  <a:txBody>
                    <a:bodyPr/>
                    <a:lstStyle/>
                    <a:p>
                      <a:pPr algn="ctr" fontAlgn="ctr"/>
                      <a:r>
                        <a:rPr lang="en-US" sz="1300" b="0" i="0" u="none" strike="noStrike">
                          <a:solidFill>
                            <a:srgbClr val="2F4F4F"/>
                          </a:solidFill>
                          <a:latin typeface="Calibri"/>
                        </a:rPr>
                        <a:t>6</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Archeological discovery</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€ 2.000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31140">
                <a:tc>
                  <a:txBody>
                    <a:bodyPr/>
                    <a:lstStyle/>
                    <a:p>
                      <a:pPr algn="ctr" fontAlgn="ctr"/>
                      <a:r>
                        <a:rPr lang="en-US" sz="1300" b="0" i="0" u="none" strike="noStrike">
                          <a:solidFill>
                            <a:srgbClr val="2F4F4F"/>
                          </a:solidFill>
                          <a:latin typeface="Calibri"/>
                        </a:rPr>
                        <a:t>11</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300" b="0" i="0" u="none" strike="noStrike">
                          <a:solidFill>
                            <a:srgbClr val="2F4F4F"/>
                          </a:solidFill>
                          <a:latin typeface="Calibri"/>
                        </a:rPr>
                        <a:t>Theft of machines</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300" b="0" i="0" u="none" strike="noStrike">
                          <a:solidFill>
                            <a:srgbClr val="2F4F4F"/>
                          </a:solidFill>
                          <a:latin typeface="Calibri"/>
                        </a:rPr>
                        <a:t>€ 1.000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42697">
                <a:tc>
                  <a:txBody>
                    <a:bodyPr/>
                    <a:lstStyle/>
                    <a:p>
                      <a:pPr algn="ctr" fontAlgn="ctr"/>
                      <a:r>
                        <a:rPr lang="en-US" sz="1300" b="0" i="0" u="none" strike="noStrike">
                          <a:solidFill>
                            <a:srgbClr val="2F4F4F"/>
                          </a:solidFill>
                          <a:latin typeface="Calibri"/>
                        </a:rPr>
                        <a:t>9</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300" b="0" i="0" u="none" strike="noStrike">
                          <a:solidFill>
                            <a:srgbClr val="2F4F4F"/>
                          </a:solidFill>
                          <a:latin typeface="Calibri"/>
                        </a:rPr>
                        <a:t>Under/over-estimation of work content</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300" b="0" i="0" u="none" strike="noStrike">
                          <a:solidFill>
                            <a:srgbClr val="2F4F4F"/>
                          </a:solidFill>
                          <a:latin typeface="Calibri"/>
                        </a:rPr>
                        <a:t>0,00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300" b="0" i="0" u="none" strike="noStrike">
                          <a:solidFill>
                            <a:srgbClr val="2F4F4F"/>
                          </a:solidFill>
                          <a:latin typeface="Calibri"/>
                        </a:rPr>
                        <a:t>€ 1.500</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r>
              <a:tr h="242697">
                <a:tc gridSpan="2">
                  <a:txBody>
                    <a:bodyPr/>
                    <a:lstStyle/>
                    <a:p>
                      <a:pPr algn="ctr" fontAlgn="ctr"/>
                      <a:r>
                        <a:rPr lang="en-US" sz="1300" b="1" i="0" u="none" strike="noStrike">
                          <a:solidFill>
                            <a:srgbClr val="2F4F4F"/>
                          </a:solidFill>
                          <a:latin typeface="Calibri"/>
                        </a:rPr>
                        <a:t>TOTAL</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c hMerge="1">
                  <a:txBody>
                    <a:bodyPr/>
                    <a:lstStyle/>
                    <a:p>
                      <a:endParaRPr lang="en-US"/>
                    </a:p>
                  </a:txBody>
                  <a:tcPr/>
                </a:tc>
                <a:tc>
                  <a:txBody>
                    <a:bodyPr/>
                    <a:lstStyle/>
                    <a:p>
                      <a:pPr algn="ctr" fontAlgn="ctr"/>
                      <a:r>
                        <a:rPr lang="en-US" sz="1300" b="1" i="0" u="none" strike="noStrike">
                          <a:solidFill>
                            <a:srgbClr val="2F4F4F"/>
                          </a:solidFill>
                          <a:latin typeface="Calibri"/>
                        </a:rPr>
                        <a:t>6,57</a:t>
                      </a:r>
                    </a:p>
                  </a:txBody>
                  <a:tcPr marL="11557" marR="11557" marT="115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00"/>
                    </a:solidFill>
                  </a:tcPr>
                </a:tc>
                <a:tc>
                  <a:txBody>
                    <a:bodyPr/>
                    <a:lstStyle/>
                    <a:p>
                      <a:pPr algn="l" fontAlgn="b"/>
                      <a:endParaRPr lang="en-US" sz="1300" b="0" i="0" u="none" strike="noStrike" dirty="0">
                        <a:solidFill>
                          <a:srgbClr val="2F4F4F"/>
                        </a:solidFill>
                        <a:latin typeface="Calibri"/>
                      </a:endParaRPr>
                    </a:p>
                  </a:txBody>
                  <a:tcPr marL="11557" marR="11557" marT="1155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bl>
          </a:graphicData>
        </a:graphic>
      </p:graphicFrame>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50" dirty="0" smtClean="0"/>
              <a:t>In this example (and in the assignment as well), we assume that mitigating a risk is the same as eliminating it. Therefore after mitigation of a risk, its probability of occurrence is zero. In order to test such a scenario we create a new “Expert Log” in which the mitigated risks have a probability of occurrence equal to zero.</a:t>
            </a:r>
          </a:p>
        </p:txBody>
      </p:sp>
      <p:pic>
        <p:nvPicPr>
          <p:cNvPr id="354306" name="Picture 2"/>
          <p:cNvPicPr>
            <a:picLocks noChangeAspect="1" noChangeArrowheads="1"/>
          </p:cNvPicPr>
          <p:nvPr/>
        </p:nvPicPr>
        <p:blipFill>
          <a:blip r:embed="rId2"/>
          <a:srcRect/>
          <a:stretch>
            <a:fillRect/>
          </a:stretch>
        </p:blipFill>
        <p:spPr bwMode="auto">
          <a:xfrm>
            <a:off x="1982197" y="2487200"/>
            <a:ext cx="5795556"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To create this mitigation scenario, first open the “Risk_Expert_Log.csv” file. In this file, all risks are enabled (i.e. none of the risks have been mitigated).</a:t>
            </a:r>
          </a:p>
        </p:txBody>
      </p:sp>
      <p:pic>
        <p:nvPicPr>
          <p:cNvPr id="354306" name="Picture 2"/>
          <p:cNvPicPr>
            <a:picLocks noChangeAspect="1" noChangeArrowheads="1"/>
          </p:cNvPicPr>
          <p:nvPr/>
        </p:nvPicPr>
        <p:blipFill>
          <a:blip r:embed="rId2"/>
          <a:srcRect/>
          <a:stretch>
            <a:fillRect/>
          </a:stretch>
        </p:blipFill>
        <p:spPr bwMode="auto">
          <a:xfrm>
            <a:off x="1982197" y="2487200"/>
            <a:ext cx="5795556"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p:cNvPicPr>
            <a:picLocks noChangeAspect="1" noChangeArrowheads="1"/>
          </p:cNvPicPr>
          <p:nvPr/>
        </p:nvPicPr>
        <p:blipFill>
          <a:blip r:embed="rId2"/>
          <a:srcRect/>
          <a:stretch>
            <a:fillRect/>
          </a:stretch>
        </p:blipFill>
        <p:spPr bwMode="auto">
          <a:xfrm>
            <a:off x="1982197" y="2487200"/>
            <a:ext cx="579555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To create this mitigation scenario, first open the “Risk_Expert_Log.csv” file. In this file, all risks are enabled (i.e. none of the risks have been mitigated).</a:t>
            </a: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p:cNvPicPr>
            <a:picLocks noChangeAspect="1" noChangeArrowheads="1"/>
          </p:cNvPicPr>
          <p:nvPr/>
        </p:nvPicPr>
        <p:blipFill>
          <a:blip r:embed="rId2"/>
          <a:srcRect/>
          <a:stretch>
            <a:fillRect/>
          </a:stretch>
        </p:blipFill>
        <p:spPr bwMode="auto">
          <a:xfrm>
            <a:off x="1982197" y="2487200"/>
            <a:ext cx="579555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Save this file as “Risk_Expert_Log_Mitigation_Scen1.csv”.</a:t>
            </a:r>
          </a:p>
        </p:txBody>
      </p:sp>
      <p:pic>
        <p:nvPicPr>
          <p:cNvPr id="356354"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p:cNvPicPr>
            <a:picLocks noChangeAspect="1" noChangeArrowheads="1"/>
          </p:cNvPicPr>
          <p:nvPr/>
        </p:nvPicPr>
        <p:blipFill>
          <a:blip r:embed="rId2"/>
          <a:srcRect/>
          <a:stretch>
            <a:fillRect/>
          </a:stretch>
        </p:blipFill>
        <p:spPr bwMode="auto">
          <a:xfrm>
            <a:off x="1982197" y="2487200"/>
            <a:ext cx="579555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50" dirty="0" smtClean="0"/>
              <a:t>Save this file as “Risk_Expert_Log_Mitigation_Scen1.csv”.</a:t>
            </a:r>
          </a:p>
        </p:txBody>
      </p:sp>
      <p:pic>
        <p:nvPicPr>
          <p:cNvPr id="356354"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pic>
        <p:nvPicPr>
          <p:cNvPr id="357378" name="Picture 2"/>
          <p:cNvPicPr>
            <a:picLocks noChangeAspect="1" noChangeArrowheads="1"/>
          </p:cNvPicPr>
          <p:nvPr/>
        </p:nvPicPr>
        <p:blipFill>
          <a:blip r:embed="rId4"/>
          <a:srcRect/>
          <a:stretch>
            <a:fillRect/>
          </a:stretch>
        </p:blipFill>
        <p:spPr bwMode="auto">
          <a:xfrm>
            <a:off x="2575975" y="3207200"/>
            <a:ext cx="4608000" cy="288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p:cNvPicPr>
            <a:picLocks noChangeAspect="1" noChangeArrowheads="1"/>
          </p:cNvPicPr>
          <p:nvPr/>
        </p:nvPicPr>
        <p:blipFill>
          <a:blip r:embed="rId2"/>
          <a:srcRect/>
          <a:stretch>
            <a:fillRect/>
          </a:stretch>
        </p:blipFill>
        <p:spPr bwMode="auto">
          <a:xfrm>
            <a:off x="1982197" y="2487200"/>
            <a:ext cx="579555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50" dirty="0" smtClean="0"/>
              <a:t>Next eliminate the risks by changing the values of FPAR1 (column H) for each of the eliminated risks to zero. By doing so, you reduce the probability of occurrence of that risk to zero.</a:t>
            </a:r>
          </a:p>
        </p:txBody>
      </p:sp>
      <p:pic>
        <p:nvPicPr>
          <p:cNvPr id="9"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p:cNvPicPr>
            <a:picLocks noChangeAspect="1" noChangeArrowheads="1"/>
          </p:cNvPicPr>
          <p:nvPr/>
        </p:nvPicPr>
        <p:blipFill>
          <a:blip r:embed="rId2"/>
          <a:srcRect/>
          <a:stretch>
            <a:fillRect/>
          </a:stretch>
        </p:blipFill>
        <p:spPr bwMode="auto">
          <a:xfrm>
            <a:off x="1982197" y="2487200"/>
            <a:ext cx="579555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50" dirty="0" smtClean="0"/>
              <a:t>Next eliminate the risks by changing the values of FPAR1 (column H) for each of the eliminated risks to zero. By doing so, you reduce the probability of occurrence of that risk to zero.</a:t>
            </a:r>
          </a:p>
        </p:txBody>
      </p:sp>
      <p:pic>
        <p:nvPicPr>
          <p:cNvPr id="10" name="Picture 3"/>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p:cNvPicPr>
            <a:picLocks noChangeAspect="1" noChangeArrowheads="1"/>
          </p:cNvPicPr>
          <p:nvPr/>
        </p:nvPicPr>
        <p:blipFill>
          <a:blip r:embed="rId2"/>
          <a:srcRect/>
          <a:stretch>
            <a:fillRect/>
          </a:stretch>
        </p:blipFill>
        <p:spPr bwMode="auto">
          <a:xfrm>
            <a:off x="1982197" y="2487200"/>
            <a:ext cx="579555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50" dirty="0" smtClean="0"/>
              <a:t>If all risks have been eliminated, save the file.</a:t>
            </a:r>
          </a:p>
        </p:txBody>
      </p:sp>
      <p:pic>
        <p:nvPicPr>
          <p:cNvPr id="360450"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p:cNvPicPr>
            <a:picLocks noChangeAspect="1" noChangeArrowheads="1"/>
          </p:cNvPicPr>
          <p:nvPr/>
        </p:nvPicPr>
        <p:blipFill>
          <a:blip r:embed="rId2"/>
          <a:srcRect/>
          <a:stretch>
            <a:fillRect/>
          </a:stretch>
        </p:blipFill>
        <p:spPr bwMode="auto">
          <a:xfrm>
            <a:off x="1982197" y="2487200"/>
            <a:ext cx="579555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50" dirty="0" smtClean="0"/>
              <a:t>If all risks have been eliminated, save the file.</a:t>
            </a:r>
          </a:p>
        </p:txBody>
      </p:sp>
      <p:pic>
        <p:nvPicPr>
          <p:cNvPr id="360450"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
        <p:nvSpPr>
          <p:cNvPr id="9" name="Rectangle 8"/>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800" b="1" spc="-50" dirty="0" smtClean="0">
                <a:solidFill>
                  <a:schemeClr val="accent6">
                    <a:lumMod val="50000"/>
                  </a:schemeClr>
                </a:solidFill>
              </a:rPr>
              <a:t>LET US EVALUATE OUR MITIGATION SCENARIO! IN ORDER TO DO SO, GO BACK TO MICROSOFT PROJECT!</a:t>
            </a:r>
            <a:endParaRPr lang="en-US" sz="28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2379865" y="2487200"/>
            <a:ext cx="5000221" cy="4320000"/>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1653861" y="4035200"/>
            <a:ext cx="6452229" cy="1224000"/>
          </a:xfrm>
          <a:prstGeom prst="rect">
            <a:avLst/>
          </a:prstGeom>
          <a:noFill/>
          <a:ln w="9525">
            <a:noFill/>
            <a:miter lim="800000"/>
            <a:headEnd/>
            <a:tailEnd/>
          </a:ln>
          <a:effectLst/>
        </p:spPr>
      </p:pic>
      <p:sp>
        <p:nvSpPr>
          <p:cNvPr id="3" name="Slide Number Placeholder 2"/>
          <p:cNvSpPr>
            <a:spLocks noGrp="1"/>
          </p:cNvSpPr>
          <p:nvPr>
            <p:ph type="sldNum" sz="quarter" idx="11"/>
          </p:nvPr>
        </p:nvSpPr>
        <p:spPr/>
        <p:txBody>
          <a:bodyPr/>
          <a:lstStyle/>
          <a:p>
            <a:fld id="{7E1A4D99-914F-4AAE-96A7-D23BCF6CD253}" type="slidenum">
              <a:rPr lang="en-US" smtClean="0"/>
              <a:pPr/>
              <a:t>25</a:t>
            </a:fld>
            <a:endParaRPr lang="en-US"/>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b="1" spc="-20" dirty="0" smtClean="0"/>
              <a:t>Even more error messages might pop up. If they do, press “YES”.</a:t>
            </a:r>
          </a:p>
        </p:txBody>
      </p:sp>
      <p:sp>
        <p:nvSpPr>
          <p:cNvPr id="7" name="Rectangle 6"/>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71556" y="1196975"/>
            <a:ext cx="8147050" cy="4929188"/>
          </a:xfrm>
        </p:spPr>
        <p:txBody>
          <a:bodyPr/>
          <a:lstStyle/>
          <a:p>
            <a:pPr>
              <a:lnSpc>
                <a:spcPct val="100000"/>
              </a:lnSpc>
            </a:pPr>
            <a:r>
              <a:rPr lang="en-US" b="1" dirty="0" smtClean="0"/>
              <a:t>STEP 1</a:t>
            </a:r>
            <a:r>
              <a:rPr lang="en-US" dirty="0" smtClean="0"/>
              <a:t>: use the results from the risk analysis to determine where to mitigate (i.e. mitigate the risk that has the largest CDC)</a:t>
            </a:r>
          </a:p>
          <a:p>
            <a:pPr>
              <a:lnSpc>
                <a:spcPct val="100000"/>
              </a:lnSpc>
            </a:pPr>
            <a:r>
              <a:rPr lang="en-US" b="1" dirty="0" smtClean="0"/>
              <a:t>STEP 2</a:t>
            </a:r>
            <a:r>
              <a:rPr lang="en-US" dirty="0" smtClean="0"/>
              <a:t>: determine a scenario of actions that you are going to take</a:t>
            </a:r>
          </a:p>
          <a:p>
            <a:pPr>
              <a:lnSpc>
                <a:spcPct val="100000"/>
              </a:lnSpc>
            </a:pPr>
            <a:r>
              <a:rPr lang="en-US" b="1" dirty="0" smtClean="0">
                <a:solidFill>
                  <a:schemeClr val="accent6">
                    <a:lumMod val="50000"/>
                  </a:schemeClr>
                </a:solidFill>
              </a:rPr>
              <a:t>STEP 3</a:t>
            </a:r>
            <a:r>
              <a:rPr lang="en-US" dirty="0" smtClean="0">
                <a:solidFill>
                  <a:schemeClr val="accent6">
                    <a:lumMod val="50000"/>
                  </a:schemeClr>
                </a:solidFill>
              </a:rPr>
              <a:t>: evaluate the effect of this scenario on project objectives using risk analysis</a:t>
            </a:r>
          </a:p>
          <a:p>
            <a:pPr>
              <a:lnSpc>
                <a:spcPct val="100000"/>
              </a:lnSpc>
            </a:pPr>
            <a:r>
              <a:rPr lang="en-US" b="1" dirty="0" smtClean="0"/>
              <a:t>STEP 4</a:t>
            </a:r>
            <a:r>
              <a:rPr lang="en-US" dirty="0" smtClean="0"/>
              <a:t>: select the scenario that yields the best results</a:t>
            </a:r>
          </a:p>
          <a:p>
            <a:pPr>
              <a:lnSpc>
                <a:spcPct val="100000"/>
              </a:lnSpc>
            </a:pPr>
            <a:r>
              <a:rPr lang="en-US" b="1" dirty="0" smtClean="0"/>
              <a:t>STEP 5</a:t>
            </a:r>
            <a:r>
              <a:rPr lang="en-US" dirty="0" smtClean="0"/>
              <a:t>: if results do not satisfy, go back to step 2 and repeat</a:t>
            </a:r>
          </a:p>
          <a:p>
            <a:pPr>
              <a:lnSpc>
                <a:spcPct val="100000"/>
              </a:lnSpc>
            </a:pPr>
            <a:r>
              <a:rPr lang="en-US" b="1" dirty="0" smtClean="0"/>
              <a:t>STEP 6</a:t>
            </a:r>
            <a:r>
              <a:rPr lang="en-US" dirty="0" smtClean="0"/>
              <a:t>: if necessary insert buffers to minimize rescheduling costs</a:t>
            </a:r>
          </a:p>
        </p:txBody>
      </p:sp>
      <p:sp>
        <p:nvSpPr>
          <p:cNvPr id="3" name="Slide Number Placeholder 2"/>
          <p:cNvSpPr>
            <a:spLocks noGrp="1"/>
          </p:cNvSpPr>
          <p:nvPr>
            <p:ph type="sldNum" sz="quarter" idx="11"/>
          </p:nvPr>
        </p:nvSpPr>
        <p:spPr/>
        <p:txBody>
          <a:bodyPr/>
          <a:lstStyle/>
          <a:p>
            <a:fld id="{7E1A4D99-914F-4AAE-96A7-D23BCF6CD253}" type="slidenum">
              <a:rPr lang="en-US" smtClean="0"/>
              <a:pPr/>
              <a:t>250</a:t>
            </a:fld>
            <a:endParaRPr lang="en-US"/>
          </a:p>
        </p:txBody>
      </p:sp>
      <p:sp>
        <p:nvSpPr>
          <p:cNvPr id="5" name="Title 3"/>
          <p:cNvSpPr>
            <a:spLocks noGrp="1"/>
          </p:cNvSpPr>
          <p:nvPr>
            <p:ph type="title"/>
          </p:nvPr>
        </p:nvSpPr>
        <p:spPr>
          <a:xfrm>
            <a:off x="771556" y="205847"/>
            <a:ext cx="7556513" cy="863600"/>
          </a:xfrm>
        </p:spPr>
        <p:txBody>
          <a:bodyPr/>
          <a:lstStyle/>
          <a:p>
            <a:r>
              <a:rPr lang="en-US" dirty="0" smtClean="0"/>
              <a:t>Risk management: risk mitigation</a:t>
            </a:r>
            <a:br>
              <a:rPr lang="en-US" dirty="0" smtClean="0"/>
            </a:br>
            <a:r>
              <a:rPr lang="en-US" dirty="0" smtClean="0"/>
              <a:t>Procedure</a:t>
            </a:r>
            <a:endParaRPr lang="en-US" dirty="0"/>
          </a:p>
        </p:txBody>
      </p:sp>
      <p:grpSp>
        <p:nvGrpSpPr>
          <p:cNvPr id="4" name="Group 22"/>
          <p:cNvGrpSpPr/>
          <p:nvPr/>
        </p:nvGrpSpPr>
        <p:grpSpPr>
          <a:xfrm>
            <a:off x="8439150" y="326729"/>
            <a:ext cx="565305" cy="621836"/>
            <a:chOff x="928663" y="1785926"/>
            <a:chExt cx="3571899" cy="3929090"/>
          </a:xfrm>
        </p:grpSpPr>
        <p:sp>
          <p:nvSpPr>
            <p:cNvPr id="7" name="U-Turn Arrow 6"/>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928794" y="178592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285749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392906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Rectangle 10"/>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2" name="Down Arrow 11"/>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4" name="Down Arrow 13"/>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47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20" dirty="0" smtClean="0"/>
              <a:t>Once more we are going to simulate =&gt; press the “S” button and when asked to provide an “Expert Log” provide the “</a:t>
            </a:r>
            <a:r>
              <a:rPr lang="en-US" b="1" spc="-50" dirty="0" smtClean="0"/>
              <a:t>Risk_Expert_Log_Mitigation_Scen1.csv” that you just made.</a:t>
            </a:r>
            <a:endParaRPr lang="en-US" b="1" spc="-20" dirty="0" smtClean="0"/>
          </a:p>
        </p:txBody>
      </p:sp>
      <p:pic>
        <p:nvPicPr>
          <p:cNvPr id="11"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4" cstate="print"/>
          <a:srcRect/>
          <a:stretch>
            <a:fillRect/>
          </a:stretch>
        </p:blipFill>
        <p:spPr bwMode="auto">
          <a:xfrm>
            <a:off x="6750050" y="500042"/>
            <a:ext cx="1333500" cy="285750"/>
          </a:xfrm>
          <a:prstGeom prst="rect">
            <a:avLst/>
          </a:prstGeom>
          <a:noFill/>
          <a:ln w="9525">
            <a:noFill/>
            <a:miter lim="800000"/>
            <a:headEnd/>
            <a:tailEnd/>
          </a:ln>
          <a:effectLst/>
        </p:spPr>
      </p:pic>
      <p:pic>
        <p:nvPicPr>
          <p:cNvPr id="361475" name="Picture 3"/>
          <p:cNvPicPr>
            <a:picLocks noChangeAspect="1" noChangeArrowheads="1"/>
          </p:cNvPicPr>
          <p:nvPr/>
        </p:nvPicPr>
        <p:blipFill>
          <a:blip r:embed="rId5"/>
          <a:srcRect/>
          <a:stretch>
            <a:fillRect/>
          </a:stretch>
        </p:blipFill>
        <p:spPr bwMode="auto">
          <a:xfrm>
            <a:off x="2137118" y="2847200"/>
            <a:ext cx="5485714"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2499" name="Picture 3"/>
          <p:cNvPicPr>
            <a:picLocks noChangeAspect="1" noChangeArrowheads="1"/>
          </p:cNvPicPr>
          <p:nvPr/>
        </p:nvPicPr>
        <p:blipFill>
          <a:blip r:embed="rId2"/>
          <a:srcRect/>
          <a:stretch>
            <a:fillRect/>
          </a:stretch>
        </p:blipFill>
        <p:spPr bwMode="auto">
          <a:xfrm>
            <a:off x="1785507" y="2487200"/>
            <a:ext cx="618893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20" dirty="0" smtClean="0"/>
              <a:t>After simulation have a look at the “CDC_MATRIX.csv” file. We can see that the expected project delay is reduced from 6,57 days to 3,42 days. Next let us have a look at the financial impact.</a:t>
            </a:r>
          </a:p>
        </p:txBody>
      </p:sp>
      <p:pic>
        <p:nvPicPr>
          <p:cNvPr id="11"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4" cstate="print"/>
          <a:srcRect/>
          <a:stretch>
            <a:fillRect/>
          </a:stretch>
        </p:blipFill>
        <p:spPr bwMode="auto">
          <a:xfrm>
            <a:off x="6750050" y="500042"/>
            <a:ext cx="1333500" cy="285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5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20" dirty="0" smtClean="0"/>
              <a:t>The total costs that can be assigned to risks have dropped from </a:t>
            </a:r>
            <a:r>
              <a:rPr lang="en-US" b="1" spc="-50" dirty="0" smtClean="0"/>
              <a:t>13.163</a:t>
            </a:r>
            <a:r>
              <a:rPr lang="en-US" b="1" spc="-20" dirty="0" smtClean="0"/>
              <a:t>  Euro to 5.535 Euro (a reduction of 7.628 Euro). When taking into account a mitigation budget of 2.500 Euro, the net profit equals 5.128 Euro! We conclude that our mitigation was a success!</a:t>
            </a:r>
          </a:p>
        </p:txBody>
      </p:sp>
      <p:pic>
        <p:nvPicPr>
          <p:cNvPr id="11"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4" cstate="print"/>
          <a:srcRect/>
          <a:stretch>
            <a:fillRect/>
          </a:stretch>
        </p:blipFill>
        <p:spPr bwMode="auto">
          <a:xfrm>
            <a:off x="6750050" y="500042"/>
            <a:ext cx="1333500" cy="285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5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20" dirty="0" smtClean="0"/>
              <a:t>The total costs that can be assigned to risks have dropped from </a:t>
            </a:r>
            <a:r>
              <a:rPr lang="en-US" b="1" spc="-50" dirty="0" smtClean="0"/>
              <a:t>13.163</a:t>
            </a:r>
            <a:r>
              <a:rPr lang="en-US" b="1" spc="-20" dirty="0" smtClean="0"/>
              <a:t>  Euro to 5.535 Euro (a reduction of 7.628 Euro). When taking into account a mitigation budget of 2.500 Euro, the net profit equals 5.128 Euro! We conclude that our mitigation was a success!</a:t>
            </a:r>
          </a:p>
        </p:txBody>
      </p:sp>
      <p:pic>
        <p:nvPicPr>
          <p:cNvPr id="11" name="Picture 6"/>
          <p:cNvPicPr>
            <a:picLocks noChangeAspect="1" noChangeArrowheads="1"/>
          </p:cNvPicPr>
          <p:nvPr/>
        </p:nvPicPr>
        <p:blipFill>
          <a:blip r:embed="rId3" cstate="print"/>
          <a:srcRect/>
          <a:stretch>
            <a:fillRect/>
          </a:stretch>
        </p:blipFill>
        <p:spPr bwMode="auto">
          <a:xfrm>
            <a:off x="6750050" y="500042"/>
            <a:ext cx="1333500" cy="285750"/>
          </a:xfrm>
          <a:prstGeom prst="rect">
            <a:avLst/>
          </a:prstGeom>
          <a:noFill/>
          <a:ln w="57150">
            <a:solidFill>
              <a:srgbClr val="FF0000"/>
            </a:solidFill>
            <a:miter lim="800000"/>
            <a:headEnd/>
            <a:tailEnd/>
          </a:ln>
          <a:effectLst/>
        </p:spPr>
      </p:pic>
      <p:pic>
        <p:nvPicPr>
          <p:cNvPr id="12" name="Picture 7"/>
          <p:cNvPicPr>
            <a:picLocks noChangeAspect="1" noChangeArrowheads="1"/>
          </p:cNvPicPr>
          <p:nvPr/>
        </p:nvPicPr>
        <p:blipFill>
          <a:blip r:embed="rId4" cstate="print"/>
          <a:srcRect/>
          <a:stretch>
            <a:fillRect/>
          </a:stretch>
        </p:blipFill>
        <p:spPr bwMode="auto">
          <a:xfrm>
            <a:off x="6750050" y="500042"/>
            <a:ext cx="1333500" cy="285750"/>
          </a:xfrm>
          <a:prstGeom prst="rect">
            <a:avLst/>
          </a:prstGeom>
          <a:noFill/>
          <a:ln w="9525">
            <a:noFill/>
            <a:miter lim="800000"/>
            <a:headEnd/>
            <a:tailEnd/>
          </a:ln>
          <a:effectLst/>
        </p:spPr>
      </p:pic>
      <p:sp>
        <p:nvSpPr>
          <p:cNvPr id="9" name="Rectangle 8"/>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400" b="1" spc="-50" dirty="0" smtClean="0">
                <a:solidFill>
                  <a:schemeClr val="accent6">
                    <a:lumMod val="50000"/>
                  </a:schemeClr>
                </a:solidFill>
              </a:rPr>
              <a:t>TO KEEP THINGS SIMPLE, WE EVALUATE ONLY 1 SCENARIO. YOU HOWEVER SHOULD EVALUATE AT LEAST 3 SCENARIOS!</a:t>
            </a:r>
            <a:endParaRPr lang="en-US" sz="24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71556" y="1196975"/>
            <a:ext cx="8147050" cy="4929188"/>
          </a:xfrm>
        </p:spPr>
        <p:txBody>
          <a:bodyPr/>
          <a:lstStyle/>
          <a:p>
            <a:pPr>
              <a:lnSpc>
                <a:spcPct val="100000"/>
              </a:lnSpc>
            </a:pPr>
            <a:r>
              <a:rPr lang="en-US" b="1" dirty="0" smtClean="0"/>
              <a:t>STEP 1</a:t>
            </a:r>
            <a:r>
              <a:rPr lang="en-US" dirty="0" smtClean="0"/>
              <a:t>: use the results from the risk analysis to determine where to mitigate (i.e. mitigate the risk that has the largest CDC)</a:t>
            </a:r>
          </a:p>
          <a:p>
            <a:pPr>
              <a:lnSpc>
                <a:spcPct val="100000"/>
              </a:lnSpc>
            </a:pPr>
            <a:r>
              <a:rPr lang="en-US" b="1" dirty="0" smtClean="0"/>
              <a:t>STEP 2</a:t>
            </a:r>
            <a:r>
              <a:rPr lang="en-US" dirty="0" smtClean="0"/>
              <a:t>: determine a scenario of actions that you are going to take</a:t>
            </a:r>
          </a:p>
          <a:p>
            <a:pPr>
              <a:lnSpc>
                <a:spcPct val="100000"/>
              </a:lnSpc>
            </a:pPr>
            <a:r>
              <a:rPr lang="en-US" b="1" dirty="0" smtClean="0"/>
              <a:t>STEP 3</a:t>
            </a:r>
            <a:r>
              <a:rPr lang="en-US" dirty="0" smtClean="0"/>
              <a:t>: evaluate the effect of this scenario on project objectives using risk analysis</a:t>
            </a:r>
          </a:p>
          <a:p>
            <a:pPr>
              <a:lnSpc>
                <a:spcPct val="100000"/>
              </a:lnSpc>
            </a:pPr>
            <a:r>
              <a:rPr lang="en-US" b="1" dirty="0" smtClean="0"/>
              <a:t>STEP 4</a:t>
            </a:r>
            <a:r>
              <a:rPr lang="en-US" dirty="0" smtClean="0"/>
              <a:t>: select the scenario that yields the best results</a:t>
            </a:r>
          </a:p>
          <a:p>
            <a:pPr>
              <a:lnSpc>
                <a:spcPct val="100000"/>
              </a:lnSpc>
            </a:pPr>
            <a:r>
              <a:rPr lang="en-US" b="1" dirty="0" smtClean="0"/>
              <a:t>STEP 5</a:t>
            </a:r>
            <a:r>
              <a:rPr lang="en-US" dirty="0" smtClean="0"/>
              <a:t>: if results do not satisfy, go back to step 2 and repeat</a:t>
            </a:r>
          </a:p>
          <a:p>
            <a:pPr>
              <a:lnSpc>
                <a:spcPct val="100000"/>
              </a:lnSpc>
            </a:pPr>
            <a:r>
              <a:rPr lang="en-US" b="1" dirty="0" smtClean="0">
                <a:solidFill>
                  <a:schemeClr val="accent6">
                    <a:lumMod val="50000"/>
                  </a:schemeClr>
                </a:solidFill>
              </a:rPr>
              <a:t>STEP 6</a:t>
            </a:r>
            <a:r>
              <a:rPr lang="en-US" dirty="0" smtClean="0">
                <a:solidFill>
                  <a:schemeClr val="accent6">
                    <a:lumMod val="50000"/>
                  </a:schemeClr>
                </a:solidFill>
              </a:rPr>
              <a:t>: if necessary insert buffers to minimize rescheduling costs</a:t>
            </a:r>
          </a:p>
        </p:txBody>
      </p:sp>
      <p:sp>
        <p:nvSpPr>
          <p:cNvPr id="3" name="Slide Number Placeholder 2"/>
          <p:cNvSpPr>
            <a:spLocks noGrp="1"/>
          </p:cNvSpPr>
          <p:nvPr>
            <p:ph type="sldNum" sz="quarter" idx="11"/>
          </p:nvPr>
        </p:nvSpPr>
        <p:spPr/>
        <p:txBody>
          <a:bodyPr/>
          <a:lstStyle/>
          <a:p>
            <a:fld id="{7E1A4D99-914F-4AAE-96A7-D23BCF6CD253}" type="slidenum">
              <a:rPr lang="en-US" smtClean="0"/>
              <a:pPr/>
              <a:t>255</a:t>
            </a:fld>
            <a:endParaRPr lang="en-US"/>
          </a:p>
        </p:txBody>
      </p:sp>
      <p:sp>
        <p:nvSpPr>
          <p:cNvPr id="5" name="Title 3"/>
          <p:cNvSpPr>
            <a:spLocks noGrp="1"/>
          </p:cNvSpPr>
          <p:nvPr>
            <p:ph type="title"/>
          </p:nvPr>
        </p:nvSpPr>
        <p:spPr>
          <a:xfrm>
            <a:off x="771556" y="205847"/>
            <a:ext cx="7556513" cy="863600"/>
          </a:xfrm>
        </p:spPr>
        <p:txBody>
          <a:bodyPr/>
          <a:lstStyle/>
          <a:p>
            <a:r>
              <a:rPr lang="en-US" dirty="0" smtClean="0"/>
              <a:t>Risk management: risk mitigation</a:t>
            </a:r>
            <a:br>
              <a:rPr lang="en-US" dirty="0" smtClean="0"/>
            </a:br>
            <a:r>
              <a:rPr lang="en-US" dirty="0" smtClean="0"/>
              <a:t>Procedure</a:t>
            </a:r>
            <a:endParaRPr lang="en-US" dirty="0"/>
          </a:p>
        </p:txBody>
      </p:sp>
      <p:grpSp>
        <p:nvGrpSpPr>
          <p:cNvPr id="4" name="Group 22"/>
          <p:cNvGrpSpPr/>
          <p:nvPr/>
        </p:nvGrpSpPr>
        <p:grpSpPr>
          <a:xfrm>
            <a:off x="8439150" y="326729"/>
            <a:ext cx="565305" cy="621836"/>
            <a:chOff x="928663" y="1785926"/>
            <a:chExt cx="3571899" cy="3929090"/>
          </a:xfrm>
        </p:grpSpPr>
        <p:sp>
          <p:nvSpPr>
            <p:cNvPr id="7" name="U-Turn Arrow 6"/>
            <p:cNvSpPr/>
            <p:nvPr/>
          </p:nvSpPr>
          <p:spPr>
            <a:xfrm rot="16200000">
              <a:off x="-428659" y="3286124"/>
              <a:ext cx="3571900" cy="857256"/>
            </a:xfrm>
            <a:prstGeom prst="uturnArrow">
              <a:avLst>
                <a:gd name="adj1" fmla="val 25000"/>
                <a:gd name="adj2" fmla="val 25000"/>
                <a:gd name="adj3" fmla="val 26381"/>
                <a:gd name="adj4" fmla="val 43750"/>
                <a:gd name="adj5" fmla="val 100000"/>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928794" y="178592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9" name="Rectangle 8"/>
            <p:cNvSpPr/>
            <p:nvPr/>
          </p:nvSpPr>
          <p:spPr>
            <a:xfrm>
              <a:off x="1928794" y="285749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0" name="Rectangle 9"/>
            <p:cNvSpPr/>
            <p:nvPr/>
          </p:nvSpPr>
          <p:spPr>
            <a:xfrm>
              <a:off x="1928794" y="3929066"/>
              <a:ext cx="2571768" cy="714380"/>
            </a:xfrm>
            <a:prstGeom prst="rect">
              <a:avLst/>
            </a:prstGeom>
            <a:solidFill>
              <a:schemeClr val="accent6"/>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1" name="Rectangle 10"/>
            <p:cNvSpPr/>
            <p:nvPr/>
          </p:nvSpPr>
          <p:spPr>
            <a:xfrm>
              <a:off x="1928794" y="5000636"/>
              <a:ext cx="2571768" cy="71438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2" name="Down Arrow 11"/>
            <p:cNvSpPr/>
            <p:nvPr/>
          </p:nvSpPr>
          <p:spPr>
            <a:xfrm>
              <a:off x="2955560" y="257174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3" name="Down Arrow 12"/>
            <p:cNvSpPr/>
            <p:nvPr/>
          </p:nvSpPr>
          <p:spPr>
            <a:xfrm>
              <a:off x="2946682" y="364331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4" name="Down Arrow 13"/>
            <p:cNvSpPr/>
            <p:nvPr/>
          </p:nvSpPr>
          <p:spPr>
            <a:xfrm>
              <a:off x="2957034" y="4714884"/>
              <a:ext cx="500066" cy="21431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The only thing left to do is to insert buffers and to observe the effect on the rescheduling costs. Let’s head to the “Creemers – Buffer View” view.</a:t>
            </a:r>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200" b="1" spc="-20" dirty="0" smtClean="0"/>
              <a:t>In the “Creemers – Buffer View” view we see that buffers can be added for several activities. If we press the “B” button of the </a:t>
            </a:r>
            <a:r>
              <a:rPr lang="en-US" sz="2200" b="1" spc="-20" dirty="0" err="1" smtClean="0"/>
              <a:t>RiskTool</a:t>
            </a:r>
            <a:r>
              <a:rPr lang="en-US" sz="2200" b="1" spc="-20" dirty="0" smtClean="0"/>
              <a:t> Add-in, the buffers are added.</a:t>
            </a:r>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200" b="1" spc="-20" dirty="0" smtClean="0"/>
              <a:t>In the “Creemers – Buffer View” view we see that buffers can be added for several activities. If we press the “B” button of the </a:t>
            </a:r>
            <a:r>
              <a:rPr lang="en-US" sz="2200" b="1" spc="-20" dirty="0" err="1" smtClean="0"/>
              <a:t>RiskTool</a:t>
            </a:r>
            <a:r>
              <a:rPr lang="en-US" sz="2200" b="1" spc="-20" dirty="0" smtClean="0"/>
              <a:t> Add-in, the buffers are added.</a:t>
            </a:r>
          </a:p>
        </p:txBody>
      </p:sp>
      <p:sp>
        <p:nvSpPr>
          <p:cNvPr id="6" name="Rectangle 5"/>
          <p:cNvSpPr/>
          <p:nvPr/>
        </p:nvSpPr>
        <p:spPr bwMode="auto">
          <a:xfrm>
            <a:off x="1149350" y="3069000"/>
            <a:ext cx="360000"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200" b="1" spc="-20" dirty="0" smtClean="0"/>
              <a:t>In the “Creemers – Buffer View” view we see that buffers can be added for several activities. If we press the “B” button of the </a:t>
            </a:r>
            <a:r>
              <a:rPr lang="en-US" sz="2200" b="1" spc="-20" dirty="0" err="1" smtClean="0"/>
              <a:t>RiskTool</a:t>
            </a:r>
            <a:r>
              <a:rPr lang="en-US" sz="2200" b="1" spc="-20" dirty="0" smtClean="0"/>
              <a:t> Add-in, the buffers are added.</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7E1A4D99-914F-4AAE-96A7-D23BCF6CD253}" type="slidenum">
              <a:rPr lang="en-US" smtClean="0"/>
              <a:pPr/>
              <a:t>26</a:t>
            </a:fld>
            <a:endParaRPr lang="en-US"/>
          </a:p>
        </p:txBody>
      </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20" dirty="0" smtClean="0"/>
              <a:t>Go back to the </a:t>
            </a:r>
            <a:r>
              <a:rPr lang="en-US" sz="2000" b="1" spc="-20" dirty="0" err="1" smtClean="0"/>
              <a:t>RiskTool</a:t>
            </a:r>
            <a:r>
              <a:rPr lang="en-US" sz="2000" b="1" spc="-20" dirty="0" smtClean="0"/>
              <a:t> folder in which you just saved the CSV-file. Edit Book1.csv (i.e. edit the file that you just saved). You can edit a file by: (1) right-clicking &amp; select edit or (2) opening the file using Notepad.</a:t>
            </a:r>
          </a:p>
        </p:txBody>
      </p:sp>
      <p:sp>
        <p:nvSpPr>
          <p:cNvPr id="7" name="Rectangle 6"/>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9218" name="Picture 2"/>
          <p:cNvPicPr>
            <a:picLocks noChangeAspect="1" noChangeArrowheads="1"/>
          </p:cNvPicPr>
          <p:nvPr/>
        </p:nvPicPr>
        <p:blipFill>
          <a:blip r:embed="rId2"/>
          <a:srcRect/>
          <a:stretch>
            <a:fillRect/>
          </a:stretch>
        </p:blipFill>
        <p:spPr bwMode="auto">
          <a:xfrm>
            <a:off x="1881140" y="2487200"/>
            <a:ext cx="599767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Next we run one more simulation (press the “S” button of the </a:t>
            </a:r>
            <a:r>
              <a:rPr lang="en-US" sz="2400" b="1" spc="-20" dirty="0" err="1" smtClean="0"/>
              <a:t>RiskTool</a:t>
            </a:r>
            <a:r>
              <a:rPr lang="en-US" sz="2400" b="1" spc="-20" dirty="0" smtClean="0"/>
              <a:t> Add-in) to evaluate the impact of adding buffers.</a:t>
            </a:r>
          </a:p>
        </p:txBody>
      </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Next we run one more simulation (press the “S” button of the </a:t>
            </a:r>
            <a:r>
              <a:rPr lang="en-US" sz="2400" b="1" spc="-20" dirty="0" err="1" smtClean="0"/>
              <a:t>RiskTool</a:t>
            </a:r>
            <a:r>
              <a:rPr lang="en-US" sz="2400" b="1" spc="-20" dirty="0" smtClean="0"/>
              <a:t> Add-in) to evaluate the impact of adding buffers.</a:t>
            </a:r>
          </a:p>
        </p:txBody>
      </p:sp>
      <p:pic>
        <p:nvPicPr>
          <p:cNvPr id="6" name="Picture 3"/>
          <p:cNvPicPr>
            <a:picLocks noChangeAspect="1" noChangeArrowheads="1"/>
          </p:cNvPicPr>
          <p:nvPr/>
        </p:nvPicPr>
        <p:blipFill>
          <a:blip r:embed="rId3"/>
          <a:srcRect/>
          <a:stretch>
            <a:fillRect/>
          </a:stretch>
        </p:blipFill>
        <p:spPr bwMode="auto">
          <a:xfrm>
            <a:off x="2137118" y="2847200"/>
            <a:ext cx="5485714"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900" b="1" spc="-40" dirty="0" smtClean="0"/>
              <a:t>From “CDC_MATRIX.csv” we observe that nothing has changed (i.e. the total expected project delay remains the same, which makes sense, after all we did not mitigate risks, we only added buffers)</a:t>
            </a:r>
          </a:p>
        </p:txBody>
      </p:sp>
      <p:pic>
        <p:nvPicPr>
          <p:cNvPr id="9" name="Picture 2"/>
          <p:cNvPicPr>
            <a:picLocks noChangeAspect="1" noChangeArrowheads="1"/>
          </p:cNvPicPr>
          <p:nvPr/>
        </p:nvPicPr>
        <p:blipFill>
          <a:blip r:embed="rId3"/>
          <a:srcRect/>
          <a:stretch>
            <a:fillRect/>
          </a:stretch>
        </p:blipFill>
        <p:spPr bwMode="auto">
          <a:xfrm>
            <a:off x="2301252" y="2847200"/>
            <a:ext cx="5157447" cy="360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40" dirty="0" smtClean="0"/>
              <a:t>When we have a look at the “Creemers – Financial Risk Analysis” View however, we see that the rescheduling costs have  been decreased. The total costs now amount to 5.207 Euro, a reduction of 328 Euro when compared to the scenario without buffering!  Therefore, we conclude to buffer the activities.</a:t>
            </a:r>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40" dirty="0" smtClean="0"/>
              <a:t>If somehow adding buffers do not yield a good result, you can remove them using the red “B” button.</a:t>
            </a:r>
          </a:p>
        </p:txBody>
      </p:sp>
      <p:sp>
        <p:nvSpPr>
          <p:cNvPr id="6" name="Rectangle 5"/>
          <p:cNvSpPr/>
          <p:nvPr/>
        </p:nvSpPr>
        <p:spPr bwMode="auto">
          <a:xfrm>
            <a:off x="1311275" y="3069000"/>
            <a:ext cx="360000"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213360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spc="-40" dirty="0" smtClean="0"/>
              <a:t>If you edit the CSV-file, notepad should open and you should see one of the following lines of text:</a:t>
            </a:r>
          </a:p>
          <a:p>
            <a:pPr algn="ctr"/>
            <a:r>
              <a:rPr lang="en-US" sz="2000" b="1" spc="-40" dirty="0" smtClean="0"/>
              <a:t>1;2</a:t>
            </a:r>
          </a:p>
          <a:p>
            <a:pPr algn="ctr"/>
            <a:r>
              <a:rPr lang="en-US" sz="2000" b="1" spc="-40" dirty="0" smtClean="0"/>
              <a:t>1,2</a:t>
            </a:r>
          </a:p>
          <a:p>
            <a:pPr algn="ctr"/>
            <a:r>
              <a:rPr lang="en-US" sz="2000" b="1" spc="-40" dirty="0" smtClean="0"/>
              <a:t>If you see the first line, your computer uses semicolons to delimit fields. If you see the second line, your computer uses comma’s.</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10242" name="Picture 2"/>
          <p:cNvPicPr>
            <a:picLocks noChangeAspect="1" noChangeArrowheads="1"/>
          </p:cNvPicPr>
          <p:nvPr/>
        </p:nvPicPr>
        <p:blipFill>
          <a:blip r:embed="rId2"/>
          <a:srcRect/>
          <a:stretch>
            <a:fillRect/>
          </a:stretch>
        </p:blipFill>
        <p:spPr bwMode="auto">
          <a:xfrm>
            <a:off x="2133056" y="3562350"/>
            <a:ext cx="5493839" cy="3244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1822468" y="2487200"/>
            <a:ext cx="6115014"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
        <p:nvSpPr>
          <p:cNvPr id="6" name="Rectangle 5"/>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200" b="1" dirty="0" smtClean="0"/>
              <a:t>If your computer uses semicolons, use the files in the “SEMICOLON_CSV” directory. If your computer uses comma’s, use the files in the “COMMA_CSV” directory.</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1822468" y="2487200"/>
            <a:ext cx="6115014"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
        <p:nvSpPr>
          <p:cNvPr id="6" name="Rectangle 5"/>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200" b="1" dirty="0" smtClean="0"/>
              <a:t>Next, we are ready to install “</a:t>
            </a:r>
            <a:r>
              <a:rPr lang="en-US" sz="2200" b="1" dirty="0" err="1" smtClean="0"/>
              <a:t>RiskTool</a:t>
            </a:r>
            <a:r>
              <a:rPr lang="en-US" sz="2200" b="1" dirty="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71556" y="205847"/>
            <a:ext cx="8372444" cy="863600"/>
          </a:xfrm>
        </p:spPr>
        <p:txBody>
          <a:bodyPr/>
          <a:lstStyle/>
          <a:p>
            <a:r>
              <a:rPr lang="en-US" dirty="0" smtClean="0"/>
              <a:t>Project risk management: software</a:t>
            </a:r>
            <a:endParaRPr lang="en-US" dirty="0"/>
          </a:p>
        </p:txBody>
      </p:sp>
      <p:grpSp>
        <p:nvGrpSpPr>
          <p:cNvPr id="2" name="Group 23"/>
          <p:cNvGrpSpPr/>
          <p:nvPr/>
        </p:nvGrpSpPr>
        <p:grpSpPr>
          <a:xfrm>
            <a:off x="1189975" y="2562585"/>
            <a:ext cx="7380000" cy="2807834"/>
            <a:chOff x="1189975" y="1518668"/>
            <a:chExt cx="7380000" cy="2807834"/>
          </a:xfrm>
        </p:grpSpPr>
        <p:grpSp>
          <p:nvGrpSpPr>
            <p:cNvPr id="3" name="Group 54"/>
            <p:cNvGrpSpPr/>
            <p:nvPr/>
          </p:nvGrpSpPr>
          <p:grpSpPr>
            <a:xfrm>
              <a:off x="1189975" y="3606502"/>
              <a:ext cx="7380000" cy="720000"/>
              <a:chOff x="1221479" y="3200807"/>
              <a:chExt cx="7380000" cy="648000"/>
            </a:xfrm>
          </p:grpSpPr>
          <p:sp>
            <p:nvSpPr>
              <p:cNvPr id="32" name="Rectangle 31"/>
              <p:cNvSpPr/>
              <p:nvPr/>
            </p:nvSpPr>
            <p:spPr>
              <a:xfrm>
                <a:off x="1761479" y="3200807"/>
                <a:ext cx="6840000" cy="648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YOUR FIRST RISK ANALYSIS</a:t>
                </a:r>
                <a:endParaRPr lang="nl-BE" sz="2800" b="1" dirty="0">
                  <a:solidFill>
                    <a:schemeClr val="tx1"/>
                  </a:solidFill>
                </a:endParaRPr>
              </a:p>
            </p:txBody>
          </p:sp>
          <p:sp>
            <p:nvSpPr>
              <p:cNvPr id="33" name="Rectangle 32"/>
              <p:cNvSpPr/>
              <p:nvPr/>
            </p:nvSpPr>
            <p:spPr>
              <a:xfrm>
                <a:off x="1221479" y="3200807"/>
                <a:ext cx="540000" cy="648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grpSp>
          <p:nvGrpSpPr>
            <p:cNvPr id="5" name="Group 52"/>
            <p:cNvGrpSpPr/>
            <p:nvPr/>
          </p:nvGrpSpPr>
          <p:grpSpPr>
            <a:xfrm>
              <a:off x="1189975" y="1518668"/>
              <a:ext cx="7380000" cy="720000"/>
              <a:chOff x="1221479" y="1434023"/>
              <a:chExt cx="7380000" cy="648000"/>
            </a:xfrm>
          </p:grpSpPr>
          <p:sp>
            <p:nvSpPr>
              <p:cNvPr id="30" name="Rectangle 5"/>
              <p:cNvSpPr/>
              <p:nvPr/>
            </p:nvSpPr>
            <p:spPr>
              <a:xfrm>
                <a:off x="1761479" y="1434023"/>
                <a:ext cx="6840000" cy="648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SOFTWARE INSTALLATION</a:t>
                </a:r>
                <a:endParaRPr lang="nl-BE" sz="1200" b="1" dirty="0">
                  <a:solidFill>
                    <a:schemeClr val="tx1"/>
                  </a:solidFill>
                </a:endParaRPr>
              </a:p>
            </p:txBody>
          </p:sp>
          <p:sp>
            <p:nvSpPr>
              <p:cNvPr id="31" name="Rectangle 30"/>
              <p:cNvSpPr/>
              <p:nvPr/>
            </p:nvSpPr>
            <p:spPr>
              <a:xfrm>
                <a:off x="1221479" y="1434023"/>
                <a:ext cx="540000" cy="648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grpSp>
        <p:grpSp>
          <p:nvGrpSpPr>
            <p:cNvPr id="6" name="Group 53"/>
            <p:cNvGrpSpPr/>
            <p:nvPr/>
          </p:nvGrpSpPr>
          <p:grpSpPr>
            <a:xfrm>
              <a:off x="1189975" y="2562585"/>
              <a:ext cx="7380000" cy="720000"/>
              <a:chOff x="1221479" y="2317415"/>
              <a:chExt cx="7380000" cy="648000"/>
            </a:xfrm>
          </p:grpSpPr>
          <p:sp>
            <p:nvSpPr>
              <p:cNvPr id="28" name="Rectangle 6"/>
              <p:cNvSpPr/>
              <p:nvPr/>
            </p:nvSpPr>
            <p:spPr>
              <a:xfrm>
                <a:off x="1761479" y="2317415"/>
                <a:ext cx="6840000" cy="648000"/>
              </a:xfrm>
              <a:prstGeom prst="rect">
                <a:avLst/>
              </a:prstGeom>
              <a:ln w="38100"/>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nl-BE" sz="2800" b="1" dirty="0" smtClean="0">
                    <a:solidFill>
                      <a:schemeClr val="tx1"/>
                    </a:solidFill>
                  </a:rPr>
                  <a:t>EXAMPLE PROJECT DATA</a:t>
                </a:r>
                <a:endParaRPr lang="nl-BE" sz="2800" b="1" dirty="0">
                  <a:solidFill>
                    <a:schemeClr val="tx1"/>
                  </a:solidFill>
                </a:endParaRPr>
              </a:p>
            </p:txBody>
          </p:sp>
          <p:sp>
            <p:nvSpPr>
              <p:cNvPr id="29" name="Rectangle 28"/>
              <p:cNvSpPr/>
              <p:nvPr/>
            </p:nvSpPr>
            <p:spPr>
              <a:xfrm>
                <a:off x="1221479" y="2317415"/>
                <a:ext cx="540000" cy="648000"/>
              </a:xfrm>
              <a:prstGeom prst="rect">
                <a:avLst/>
              </a:prstGeom>
              <a:ln w="38100"/>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nl-BE" sz="2800" b="1" dirty="0" smtClean="0">
                    <a:solidFill>
                      <a:schemeClr val="tx1"/>
                    </a:solidFill>
                  </a:rPr>
                  <a:t>2</a:t>
                </a:r>
                <a:endParaRPr lang="nl-BE" sz="2800" b="1" dirty="0">
                  <a:solidFill>
                    <a:schemeClr val="tx1"/>
                  </a:solidFill>
                </a:endParaRPr>
              </a:p>
            </p:txBody>
          </p:sp>
        </p:grpSp>
      </p:grpSp>
      <p:sp>
        <p:nvSpPr>
          <p:cNvPr id="13" name="Rectangle 12"/>
          <p:cNvSpPr/>
          <p:nvPr/>
        </p:nvSpPr>
        <p:spPr bwMode="auto">
          <a:xfrm>
            <a:off x="928662" y="3429000"/>
            <a:ext cx="8001056" cy="2965770"/>
          </a:xfrm>
          <a:prstGeom prst="rect">
            <a:avLst/>
          </a:prstGeom>
          <a:solidFill>
            <a:srgbClr val="FFFFFF">
              <a:alpha val="80000"/>
            </a:srgbClr>
          </a:solidFill>
          <a:ln w="9525">
            <a:noFill/>
            <a:miter lim="800000"/>
            <a:headEnd/>
            <a:tailEnd/>
          </a:ln>
          <a:effectLst/>
        </p:spPr>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2"/>
          <a:srcRect/>
          <a:stretch>
            <a:fillRect/>
          </a:stretch>
        </p:blipFill>
        <p:spPr bwMode="auto">
          <a:xfrm>
            <a:off x="1970737" y="2487200"/>
            <a:ext cx="5818477"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900" b="1" spc="-50" dirty="0" smtClean="0"/>
              <a:t>If you don’t know whether your operating system is 32bits or 64bits, there is a </a:t>
            </a:r>
            <a:r>
              <a:rPr lang="en-US" sz="1900" b="1" u="sng" spc="-50" dirty="0" smtClean="0"/>
              <a:t>safe-fail procedure</a:t>
            </a:r>
            <a:r>
              <a:rPr lang="en-US" sz="1900" b="1" spc="-50" dirty="0" smtClean="0"/>
              <a:t>:</a:t>
            </a:r>
          </a:p>
          <a:p>
            <a:pPr algn="ctr"/>
            <a:endParaRPr lang="en-US" sz="400" b="1" spc="-50" dirty="0" smtClean="0"/>
          </a:p>
          <a:p>
            <a:pPr marL="457200" indent="-457200">
              <a:buFont typeface="+mj-lt"/>
              <a:buAutoNum type="arabicPeriod"/>
            </a:pPr>
            <a:r>
              <a:rPr lang="en-US" sz="1600" b="1" spc="-50" dirty="0" smtClean="0"/>
              <a:t>First install the 64bits version </a:t>
            </a:r>
            <a:r>
              <a:rPr lang="en-US" sz="1200" b="1" spc="-50" dirty="0" smtClean="0"/>
              <a:t>(which will fail if you don’t have a 64bits operating system)</a:t>
            </a:r>
          </a:p>
          <a:p>
            <a:pPr marL="457200" indent="-457200">
              <a:buFont typeface="+mj-lt"/>
              <a:buAutoNum type="arabicPeriod"/>
            </a:pPr>
            <a:r>
              <a:rPr lang="en-US" sz="1600" b="1" spc="-50" dirty="0" smtClean="0"/>
              <a:t>Next, install the 32bits version </a:t>
            </a:r>
            <a:r>
              <a:rPr lang="en-US" sz="1200" b="1" spc="-50" dirty="0" smtClean="0"/>
              <a:t>(after which you’re sure that </a:t>
            </a:r>
            <a:r>
              <a:rPr lang="en-US" sz="1200" b="1" spc="-50" dirty="0" err="1" smtClean="0"/>
              <a:t>RiskTool</a:t>
            </a:r>
            <a:r>
              <a:rPr lang="en-US" sz="1200" b="1" spc="-50" dirty="0" smtClean="0"/>
              <a:t> is installed on your system)</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After clicking the install file you’ll get to one of the following screens (depending on whether you selected the 32bits or 64bits version). Press Next!</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grpSp>
        <p:nvGrpSpPr>
          <p:cNvPr id="2" name="Group 10"/>
          <p:cNvGrpSpPr/>
          <p:nvPr/>
        </p:nvGrpSpPr>
        <p:grpSpPr>
          <a:xfrm>
            <a:off x="1545948" y="3207200"/>
            <a:ext cx="6668055" cy="2880000"/>
            <a:chOff x="1815545" y="3207200"/>
            <a:chExt cx="6668055" cy="2880000"/>
          </a:xfrm>
        </p:grpSpPr>
        <p:pic>
          <p:nvPicPr>
            <p:cNvPr id="6" name="Picture 8"/>
            <p:cNvPicPr>
              <a:picLocks noChangeAspect="1" noChangeArrowheads="1"/>
            </p:cNvPicPr>
            <p:nvPr/>
          </p:nvPicPr>
          <p:blipFill>
            <a:blip r:embed="rId2"/>
            <a:srcRect/>
            <a:stretch>
              <a:fillRect/>
            </a:stretch>
          </p:blipFill>
          <p:spPr bwMode="auto">
            <a:xfrm>
              <a:off x="1815545" y="3207200"/>
              <a:ext cx="3199291" cy="2880000"/>
            </a:xfrm>
            <a:prstGeom prst="rect">
              <a:avLst/>
            </a:prstGeom>
            <a:noFill/>
            <a:ln w="9525">
              <a:noFill/>
              <a:miter lim="800000"/>
              <a:headEnd/>
              <a:tailEnd/>
            </a:ln>
            <a:effectLst/>
          </p:spPr>
        </p:pic>
        <p:pic>
          <p:nvPicPr>
            <p:cNvPr id="94210" name="Picture 2"/>
            <p:cNvPicPr>
              <a:picLocks noChangeAspect="1" noChangeArrowheads="1"/>
            </p:cNvPicPr>
            <p:nvPr/>
          </p:nvPicPr>
          <p:blipFill>
            <a:blip r:embed="rId3"/>
            <a:srcRect/>
            <a:stretch>
              <a:fillRect/>
            </a:stretch>
          </p:blipFill>
          <p:spPr bwMode="auto">
            <a:xfrm>
              <a:off x="5284309" y="3207200"/>
              <a:ext cx="3199291" cy="2880000"/>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p:nvPr/>
        </p:nvGrpSpPr>
        <p:grpSpPr>
          <a:xfrm>
            <a:off x="1088815" y="3207200"/>
            <a:ext cx="7582321" cy="2880000"/>
            <a:chOff x="1371600" y="3207200"/>
            <a:chExt cx="7582321" cy="2880000"/>
          </a:xfrm>
        </p:grpSpPr>
        <p:pic>
          <p:nvPicPr>
            <p:cNvPr id="95234" name="Picture 2" descr="http://goodmenproject.com/wp-content/uploads/2011/02/11-frustrated-man.jpg"/>
            <p:cNvPicPr>
              <a:picLocks noChangeAspect="1" noChangeArrowheads="1"/>
            </p:cNvPicPr>
            <p:nvPr/>
          </p:nvPicPr>
          <p:blipFill>
            <a:blip r:embed="rId2"/>
            <a:srcRect/>
            <a:stretch>
              <a:fillRect/>
            </a:stretch>
          </p:blipFill>
          <p:spPr bwMode="auto">
            <a:xfrm>
              <a:off x="1371600" y="3207200"/>
              <a:ext cx="3401575" cy="2880000"/>
            </a:xfrm>
            <a:prstGeom prst="rect">
              <a:avLst/>
            </a:prstGeom>
            <a:noFill/>
          </p:spPr>
        </p:pic>
        <p:pic>
          <p:nvPicPr>
            <p:cNvPr id="95238" name="Picture 6" descr="http://dcgn0mrmiumxb.cloudfront.net/wp-content/uploads/2011/02/10-frustrated_man.jpg"/>
            <p:cNvPicPr>
              <a:picLocks noChangeAspect="1" noChangeArrowheads="1"/>
            </p:cNvPicPr>
            <p:nvPr/>
          </p:nvPicPr>
          <p:blipFill>
            <a:blip r:embed="rId3"/>
            <a:srcRect/>
            <a:stretch>
              <a:fillRect/>
            </a:stretch>
          </p:blipFill>
          <p:spPr bwMode="auto">
            <a:xfrm>
              <a:off x="5014713" y="3207200"/>
              <a:ext cx="3939208" cy="2880000"/>
            </a:xfrm>
            <a:prstGeom prst="rect">
              <a:avLst/>
            </a:prstGeom>
            <a:noFill/>
          </p:spPr>
        </p:pic>
      </p:gr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Agree to the terms &amp; start installing!</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90" dirty="0" smtClean="0"/>
              <a:t>If you picked the wrong version (32/64bits) an error message will pop up… Ignore it! Also ignore any further messages and pop ups &amp; reinstall the right version!</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8" name="Picture 5"/>
          <p:cNvPicPr>
            <a:picLocks noChangeAspect="1" noChangeArrowheads="1"/>
          </p:cNvPicPr>
          <p:nvPr/>
        </p:nvPicPr>
        <p:blipFill>
          <a:blip r:embed="rId2"/>
          <a:srcRect/>
          <a:stretch>
            <a:fillRect/>
          </a:stretch>
        </p:blipFill>
        <p:spPr bwMode="auto">
          <a:xfrm>
            <a:off x="2927350" y="2584450"/>
            <a:ext cx="3905250" cy="1200150"/>
          </a:xfrm>
          <a:prstGeom prst="rect">
            <a:avLst/>
          </a:prstGeom>
          <a:noFill/>
          <a:ln w="9525">
            <a:noFill/>
            <a:miter lim="800000"/>
            <a:headEnd/>
            <a:tailEnd/>
          </a:ln>
          <a:effectLst/>
        </p:spPr>
      </p:pic>
      <p:pic>
        <p:nvPicPr>
          <p:cNvPr id="100354" name="Picture 2" descr="http://dcgn0mrmiumxb.cloudfront.net/wp-content/uploads/2011/02/16-frustrated-man.jpg"/>
          <p:cNvPicPr>
            <a:picLocks noChangeAspect="1" noChangeArrowheads="1"/>
          </p:cNvPicPr>
          <p:nvPr/>
        </p:nvPicPr>
        <p:blipFill>
          <a:blip r:embed="rId3"/>
          <a:srcRect/>
          <a:stretch>
            <a:fillRect/>
          </a:stretch>
        </p:blipFill>
        <p:spPr bwMode="auto">
          <a:xfrm>
            <a:off x="2736850" y="3968750"/>
            <a:ext cx="4286250" cy="283845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2"/>
          <p:cNvPicPr>
            <a:picLocks noChangeAspect="1" noChangeArrowheads="1"/>
          </p:cNvPicPr>
          <p:nvPr/>
        </p:nvPicPr>
        <p:blipFill>
          <a:blip r:embed="rId2"/>
          <a:srcRect/>
          <a:stretch>
            <a:fillRect/>
          </a:stretch>
        </p:blipFill>
        <p:spPr bwMode="auto">
          <a:xfrm>
            <a:off x="2480508" y="2487200"/>
            <a:ext cx="4798935"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Eventually however, if you have identified the correct version (32/64bits), the installation will start…</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7" name="Picture 11"/>
          <p:cNvPicPr>
            <a:picLocks noChangeAspect="1" noChangeArrowheads="1"/>
          </p:cNvPicPr>
          <p:nvPr/>
        </p:nvPicPr>
        <p:blipFill>
          <a:blip r:embed="rId3"/>
          <a:srcRect/>
          <a:stretch>
            <a:fillRect/>
          </a:stretch>
        </p:blipFill>
        <p:spPr bwMode="auto">
          <a:xfrm>
            <a:off x="4349750" y="2895600"/>
            <a:ext cx="2686050" cy="1009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3"/>
          <p:cNvPicPr>
            <a:picLocks noChangeAspect="1" noChangeArrowheads="1"/>
          </p:cNvPicPr>
          <p:nvPr/>
        </p:nvPicPr>
        <p:blipFill>
          <a:blip r:embed="rId2"/>
          <a:srcRect/>
          <a:stretch>
            <a:fillRect/>
          </a:stretch>
        </p:blipFill>
        <p:spPr bwMode="auto">
          <a:xfrm>
            <a:off x="2480508" y="2487200"/>
            <a:ext cx="4798936"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…and complete!</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a:t>
            </a:r>
            <a:r>
              <a:rPr lang="en-US" sz="2400" b="1" dirty="0" err="1" smtClean="0"/>
              <a:t>RiskTool</a:t>
            </a:r>
            <a:r>
              <a:rPr lang="en-US" sz="2400" b="1" dirty="0" smtClean="0"/>
              <a:t> itself will try to install. Press Install.</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6" name="Picture 14"/>
          <p:cNvPicPr>
            <a:picLocks noChangeAspect="1" noChangeArrowheads="1"/>
          </p:cNvPicPr>
          <p:nvPr/>
        </p:nvPicPr>
        <p:blipFill>
          <a:blip r:embed="rId2"/>
          <a:srcRect/>
          <a:stretch>
            <a:fillRect/>
          </a:stretch>
        </p:blipFill>
        <p:spPr bwMode="auto">
          <a:xfrm>
            <a:off x="2522539" y="3489913"/>
            <a:ext cx="4714875" cy="2314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After a remarkably quick install, you get the confirmation that </a:t>
            </a:r>
            <a:r>
              <a:rPr lang="en-US" sz="2400" b="1" dirty="0" err="1" smtClean="0"/>
              <a:t>RiskTool</a:t>
            </a:r>
            <a:r>
              <a:rPr lang="en-US" sz="2400" b="1" dirty="0" smtClean="0"/>
              <a:t> has been successfully installed.</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grpSp>
        <p:nvGrpSpPr>
          <p:cNvPr id="2" name="Group 8"/>
          <p:cNvGrpSpPr/>
          <p:nvPr/>
        </p:nvGrpSpPr>
        <p:grpSpPr>
          <a:xfrm>
            <a:off x="857250" y="2958100"/>
            <a:ext cx="8045450" cy="3378200"/>
            <a:chOff x="974725" y="2895600"/>
            <a:chExt cx="8045450" cy="3378200"/>
          </a:xfrm>
        </p:grpSpPr>
        <p:pic>
          <p:nvPicPr>
            <p:cNvPr id="102402" name="Picture 2" descr="https://evbdn.eventbrite.com/s3-s3/eventlogos/4846175/successbaby.jpg"/>
            <p:cNvPicPr>
              <a:picLocks noChangeAspect="1" noChangeArrowheads="1"/>
            </p:cNvPicPr>
            <p:nvPr/>
          </p:nvPicPr>
          <p:blipFill>
            <a:blip r:embed="rId2"/>
            <a:srcRect/>
            <a:stretch>
              <a:fillRect/>
            </a:stretch>
          </p:blipFill>
          <p:spPr bwMode="auto">
            <a:xfrm>
              <a:off x="974725" y="2895600"/>
              <a:ext cx="4886325" cy="3228975"/>
            </a:xfrm>
            <a:prstGeom prst="rect">
              <a:avLst/>
            </a:prstGeom>
            <a:noFill/>
          </p:spPr>
        </p:pic>
        <p:pic>
          <p:nvPicPr>
            <p:cNvPr id="7" name="Picture 15"/>
            <p:cNvPicPr>
              <a:picLocks noChangeAspect="1" noChangeArrowheads="1"/>
            </p:cNvPicPr>
            <p:nvPr/>
          </p:nvPicPr>
          <p:blipFill>
            <a:blip r:embed="rId3"/>
            <a:srcRect/>
            <a:stretch>
              <a:fillRect/>
            </a:stretch>
          </p:blipFill>
          <p:spPr bwMode="auto">
            <a:xfrm>
              <a:off x="4305300" y="4492625"/>
              <a:ext cx="4714875" cy="1781175"/>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It never hurts to double check =&gt; have a look at your installed programs and see whether </a:t>
            </a:r>
            <a:r>
              <a:rPr lang="en-US" sz="2400" b="1" dirty="0" err="1" smtClean="0"/>
              <a:t>RiskTool</a:t>
            </a:r>
            <a:r>
              <a:rPr lang="en-US" sz="2400" b="1" dirty="0" smtClean="0"/>
              <a:t> is installed.</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6" name="Picture 7"/>
          <p:cNvPicPr>
            <a:picLocks noChangeAspect="1" noChangeArrowheads="1"/>
          </p:cNvPicPr>
          <p:nvPr/>
        </p:nvPicPr>
        <p:blipFill>
          <a:blip r:embed="rId2"/>
          <a:srcRect/>
          <a:stretch>
            <a:fillRect/>
          </a:stretch>
        </p:blipFill>
        <p:spPr bwMode="auto">
          <a:xfrm>
            <a:off x="2233575" y="2487200"/>
            <a:ext cx="529280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dirty="0" err="1" smtClean="0"/>
              <a:t>Ooops</a:t>
            </a:r>
            <a:r>
              <a:rPr lang="en-US" sz="2000" b="1" dirty="0" smtClean="0"/>
              <a:t>… Something went wrong. Before panicking (and sending me “your-crappy-software-does-not-work-mails”), make sure that you checked the following reasons that might result in failure to install </a:t>
            </a:r>
            <a:r>
              <a:rPr lang="en-US" sz="2000" b="1" dirty="0" err="1" smtClean="0"/>
              <a:t>RiskTool</a:t>
            </a:r>
            <a:r>
              <a:rPr lang="en-US" sz="2000" b="1" dirty="0" smtClean="0"/>
              <a:t>:</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grpSp>
        <p:nvGrpSpPr>
          <p:cNvPr id="2" name="Group 16"/>
          <p:cNvGrpSpPr/>
          <p:nvPr/>
        </p:nvGrpSpPr>
        <p:grpSpPr>
          <a:xfrm>
            <a:off x="955675" y="2691576"/>
            <a:ext cx="7848600" cy="3893374"/>
            <a:chOff x="901700" y="2598469"/>
            <a:chExt cx="7848600" cy="3893374"/>
          </a:xfrm>
        </p:grpSpPr>
        <p:sp>
          <p:nvSpPr>
            <p:cNvPr id="7" name="TextBox 6"/>
            <p:cNvSpPr txBox="1"/>
            <p:nvPr/>
          </p:nvSpPr>
          <p:spPr>
            <a:xfrm>
              <a:off x="901700" y="2598469"/>
              <a:ext cx="4489450" cy="3893374"/>
            </a:xfrm>
            <a:prstGeom prst="rect">
              <a:avLst/>
            </a:prstGeom>
            <a:noFill/>
          </p:spPr>
          <p:txBody>
            <a:bodyPr wrap="square" rtlCol="0">
              <a:spAutoFit/>
            </a:bodyPr>
            <a:lstStyle/>
            <a:p>
              <a:pPr marL="342900" indent="-342900" algn="just">
                <a:buFont typeface="+mj-lt"/>
                <a:buAutoNum type="arabicPeriod"/>
              </a:pPr>
              <a:r>
                <a:rPr lang="en-US" sz="1900" spc="-30" dirty="0" smtClean="0"/>
                <a:t>You need to have installed Microsoft Project 2007 or higher before installing </a:t>
              </a:r>
              <a:r>
                <a:rPr lang="en-US" sz="1900" spc="-30" dirty="0" err="1" smtClean="0"/>
                <a:t>RiskTool</a:t>
              </a:r>
              <a:r>
                <a:rPr lang="en-US" sz="1900" spc="-30" dirty="0" smtClean="0"/>
                <a:t>. </a:t>
              </a:r>
              <a:r>
                <a:rPr lang="en-US" sz="1900" spc="-30" dirty="0" err="1" smtClean="0"/>
                <a:t>RiskTool</a:t>
              </a:r>
              <a:r>
                <a:rPr lang="en-US" sz="1900" spc="-30" dirty="0" smtClean="0"/>
                <a:t> only works with Microsoft Project!</a:t>
              </a:r>
            </a:p>
            <a:p>
              <a:pPr marL="342900" indent="-342900" algn="just">
                <a:buFont typeface="+mj-lt"/>
                <a:buAutoNum type="arabicPeriod"/>
              </a:pPr>
              <a:r>
                <a:rPr lang="en-US" sz="1900" spc="-30" dirty="0" smtClean="0"/>
                <a:t>You need to have installed Visual Studio Tools for Office (VSTO) 2010 or higher.</a:t>
              </a:r>
            </a:p>
            <a:p>
              <a:pPr marL="342900" indent="-342900" algn="just">
                <a:buFont typeface="+mj-lt"/>
                <a:buAutoNum type="arabicPeriod"/>
              </a:pPr>
              <a:r>
                <a:rPr lang="en-US" sz="1900" spc="-30" dirty="0" smtClean="0"/>
                <a:t>You need to have admin rights on your computer. Also try to disable your virus scanner</a:t>
              </a:r>
            </a:p>
            <a:p>
              <a:pPr marL="342900" indent="-342900" algn="just">
                <a:buFont typeface="+mj-lt"/>
                <a:buAutoNum type="arabicPeriod"/>
              </a:pPr>
              <a:r>
                <a:rPr lang="en-US" sz="1900" spc="-30" dirty="0" smtClean="0"/>
                <a:t>You need to be able to access your C-drive. </a:t>
              </a:r>
              <a:r>
                <a:rPr lang="en-US" sz="1900" spc="-30" dirty="0" err="1" smtClean="0"/>
                <a:t>RiskTool</a:t>
              </a:r>
              <a:r>
                <a:rPr lang="en-US" sz="1900" spc="-30" dirty="0" smtClean="0"/>
                <a:t> will be installed in “C:\Risktool” (i.e. </a:t>
              </a:r>
              <a:r>
                <a:rPr lang="en-US" sz="1900" spc="-30" dirty="0" err="1" smtClean="0"/>
                <a:t>RiskTool</a:t>
              </a:r>
              <a:r>
                <a:rPr lang="en-US" sz="1900" spc="-30" dirty="0" smtClean="0"/>
                <a:t> will be installed in a directory “</a:t>
              </a:r>
              <a:r>
                <a:rPr lang="en-US" sz="1900" spc="-30" dirty="0" err="1" smtClean="0"/>
                <a:t>RiskTool</a:t>
              </a:r>
              <a:r>
                <a:rPr lang="en-US" sz="1900" spc="-30" dirty="0" smtClean="0"/>
                <a:t>” on your C-drive).</a:t>
              </a:r>
              <a:endParaRPr lang="en-US" sz="1900" spc="-30" dirty="0"/>
            </a:p>
          </p:txBody>
        </p:sp>
        <p:pic>
          <p:nvPicPr>
            <p:cNvPr id="106500" name="Picture 4" descr="http://emainehosting.com/pcmaine/images/frustration.jpg"/>
            <p:cNvPicPr>
              <a:picLocks noChangeAspect="1" noChangeArrowheads="1"/>
            </p:cNvPicPr>
            <p:nvPr/>
          </p:nvPicPr>
          <p:blipFill>
            <a:blip r:embed="rId2"/>
            <a:srcRect/>
            <a:stretch>
              <a:fillRect/>
            </a:stretch>
          </p:blipFill>
          <p:spPr bwMode="auto">
            <a:xfrm>
              <a:off x="5557669" y="2753600"/>
              <a:ext cx="3192631" cy="3600000"/>
            </a:xfrm>
            <a:prstGeom prst="rect">
              <a:avLst/>
            </a:prstGeom>
            <a:noFill/>
          </p:spPr>
        </p:pic>
      </p:grpSp>
      <p:pic>
        <p:nvPicPr>
          <p:cNvPr id="16" name="Picture 2" descr="http://www.signsshipped.com/wp-content/uploads/2011/04/SBS094.gif"/>
          <p:cNvPicPr>
            <a:picLocks noChangeAspect="1" noChangeArrowheads="1"/>
          </p:cNvPicPr>
          <p:nvPr/>
        </p:nvPicPr>
        <p:blipFill>
          <a:blip r:embed="rId3"/>
          <a:srcRect/>
          <a:stretch>
            <a:fillRect/>
          </a:stretch>
        </p:blipFill>
        <p:spPr bwMode="auto">
          <a:xfrm>
            <a:off x="6918214" y="277647"/>
            <a:ext cx="1440000" cy="7200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smtClean="0"/>
              <a:t>Obtain a version of Microsoft project 2007 or higher (</a:t>
            </a:r>
            <a:r>
              <a:rPr lang="en-US" b="1" dirty="0" err="1" smtClean="0"/>
              <a:t>RiskTool</a:t>
            </a:r>
            <a:r>
              <a:rPr lang="en-US" b="1" dirty="0" smtClean="0"/>
              <a:t> is not compatible with Microsoft project 2003 and lower). </a:t>
            </a:r>
            <a:endParaRPr lang="en-US" sz="1400" b="1" dirty="0"/>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71556" y="205847"/>
            <a:ext cx="8372444" cy="863600"/>
          </a:xfrm>
        </p:spPr>
        <p:txBody>
          <a:bodyPr/>
          <a:lstStyle/>
          <a:p>
            <a:r>
              <a:rPr lang="en-US" dirty="0" smtClean="0"/>
              <a:t>Project risk management: software</a:t>
            </a:r>
            <a:endParaRPr lang="en-US" dirty="0"/>
          </a:p>
        </p:txBody>
      </p:sp>
      <p:grpSp>
        <p:nvGrpSpPr>
          <p:cNvPr id="2" name="Group 23"/>
          <p:cNvGrpSpPr/>
          <p:nvPr/>
        </p:nvGrpSpPr>
        <p:grpSpPr>
          <a:xfrm>
            <a:off x="1189975" y="2562585"/>
            <a:ext cx="7380000" cy="2807834"/>
            <a:chOff x="1189975" y="1518668"/>
            <a:chExt cx="7380000" cy="2807834"/>
          </a:xfrm>
        </p:grpSpPr>
        <p:grpSp>
          <p:nvGrpSpPr>
            <p:cNvPr id="3" name="Group 54"/>
            <p:cNvGrpSpPr/>
            <p:nvPr/>
          </p:nvGrpSpPr>
          <p:grpSpPr>
            <a:xfrm>
              <a:off x="1189975" y="3606502"/>
              <a:ext cx="7380000" cy="720000"/>
              <a:chOff x="1221479" y="3200807"/>
              <a:chExt cx="7380000" cy="648000"/>
            </a:xfrm>
          </p:grpSpPr>
          <p:sp>
            <p:nvSpPr>
              <p:cNvPr id="32" name="Rectangle 31"/>
              <p:cNvSpPr/>
              <p:nvPr/>
            </p:nvSpPr>
            <p:spPr>
              <a:xfrm>
                <a:off x="1761479" y="3200807"/>
                <a:ext cx="6840000" cy="648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YOUR FIRST RISK ANALYSIS</a:t>
                </a:r>
                <a:endParaRPr lang="nl-BE" sz="2800" b="1" dirty="0">
                  <a:solidFill>
                    <a:schemeClr val="tx1"/>
                  </a:solidFill>
                </a:endParaRPr>
              </a:p>
            </p:txBody>
          </p:sp>
          <p:sp>
            <p:nvSpPr>
              <p:cNvPr id="33" name="Rectangle 32"/>
              <p:cNvSpPr/>
              <p:nvPr/>
            </p:nvSpPr>
            <p:spPr>
              <a:xfrm>
                <a:off x="1221479" y="3200807"/>
                <a:ext cx="540000" cy="648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grpSp>
          <p:nvGrpSpPr>
            <p:cNvPr id="5" name="Group 52"/>
            <p:cNvGrpSpPr/>
            <p:nvPr/>
          </p:nvGrpSpPr>
          <p:grpSpPr>
            <a:xfrm>
              <a:off x="1189975" y="1518668"/>
              <a:ext cx="7380000" cy="720000"/>
              <a:chOff x="1221479" y="1434023"/>
              <a:chExt cx="7380000" cy="648000"/>
            </a:xfrm>
          </p:grpSpPr>
          <p:sp>
            <p:nvSpPr>
              <p:cNvPr id="30" name="Rectangle 5"/>
              <p:cNvSpPr/>
              <p:nvPr/>
            </p:nvSpPr>
            <p:spPr>
              <a:xfrm>
                <a:off x="1761479" y="1434023"/>
                <a:ext cx="6840000" cy="648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SOFTWARE INSTALLATION</a:t>
                </a:r>
                <a:endParaRPr lang="nl-BE" sz="1200" b="1" dirty="0">
                  <a:solidFill>
                    <a:schemeClr val="tx1"/>
                  </a:solidFill>
                </a:endParaRPr>
              </a:p>
            </p:txBody>
          </p:sp>
          <p:sp>
            <p:nvSpPr>
              <p:cNvPr id="31" name="Rectangle 30"/>
              <p:cNvSpPr/>
              <p:nvPr/>
            </p:nvSpPr>
            <p:spPr>
              <a:xfrm>
                <a:off x="1221479" y="1434023"/>
                <a:ext cx="540000" cy="648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grpSp>
        <p:grpSp>
          <p:nvGrpSpPr>
            <p:cNvPr id="6" name="Group 53"/>
            <p:cNvGrpSpPr/>
            <p:nvPr/>
          </p:nvGrpSpPr>
          <p:grpSpPr>
            <a:xfrm>
              <a:off x="1189975" y="2562585"/>
              <a:ext cx="7380000" cy="720000"/>
              <a:chOff x="1221479" y="2317415"/>
              <a:chExt cx="7380000" cy="648000"/>
            </a:xfrm>
          </p:grpSpPr>
          <p:sp>
            <p:nvSpPr>
              <p:cNvPr id="28" name="Rectangle 6"/>
              <p:cNvSpPr/>
              <p:nvPr/>
            </p:nvSpPr>
            <p:spPr>
              <a:xfrm>
                <a:off x="1761479" y="2317415"/>
                <a:ext cx="6840000" cy="648000"/>
              </a:xfrm>
              <a:prstGeom prst="rect">
                <a:avLst/>
              </a:prstGeom>
              <a:ln w="38100"/>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nl-BE" sz="2800" b="1" dirty="0" smtClean="0">
                    <a:solidFill>
                      <a:schemeClr val="tx1"/>
                    </a:solidFill>
                  </a:rPr>
                  <a:t>EXAMPLE PROJECT DATA</a:t>
                </a:r>
                <a:endParaRPr lang="nl-BE" sz="2800" b="1" dirty="0">
                  <a:solidFill>
                    <a:schemeClr val="tx1"/>
                  </a:solidFill>
                </a:endParaRPr>
              </a:p>
            </p:txBody>
          </p:sp>
          <p:sp>
            <p:nvSpPr>
              <p:cNvPr id="29" name="Rectangle 28"/>
              <p:cNvSpPr/>
              <p:nvPr/>
            </p:nvSpPr>
            <p:spPr>
              <a:xfrm>
                <a:off x="1221479" y="2317415"/>
                <a:ext cx="540000" cy="648000"/>
              </a:xfrm>
              <a:prstGeom prst="rect">
                <a:avLst/>
              </a:prstGeom>
              <a:ln w="38100"/>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nl-BE" sz="2800" b="1" dirty="0" smtClean="0">
                    <a:solidFill>
                      <a:schemeClr val="tx1"/>
                    </a:solidFill>
                  </a:rPr>
                  <a:t>2</a:t>
                </a:r>
                <a:endParaRPr lang="nl-BE" sz="2800" b="1" dirty="0">
                  <a:solidFill>
                    <a:schemeClr val="tx1"/>
                  </a:solidFill>
                </a:endParaRPr>
              </a:p>
            </p:txBody>
          </p:sp>
        </p:grpSp>
      </p:grpSp>
      <p:sp>
        <p:nvSpPr>
          <p:cNvPr id="13" name="Rectangle 12"/>
          <p:cNvSpPr/>
          <p:nvPr/>
        </p:nvSpPr>
        <p:spPr bwMode="auto">
          <a:xfrm>
            <a:off x="928662" y="4495800"/>
            <a:ext cx="8001056" cy="1744351"/>
          </a:xfrm>
          <a:prstGeom prst="rect">
            <a:avLst/>
          </a:prstGeom>
          <a:solidFill>
            <a:srgbClr val="FFFFFF">
              <a:alpha val="80000"/>
            </a:srgbClr>
          </a:solidFill>
          <a:ln w="9525">
            <a:noFill/>
            <a:miter lim="800000"/>
            <a:headEnd/>
            <a:tailEnd/>
          </a:ln>
          <a:effectLst/>
        </p:spPr>
        <p:txBody>
          <a:bodyPr rtlCol="0" anchor="ctr"/>
          <a:lstStyle/>
          <a:p>
            <a:pPr algn="ctr"/>
            <a:endParaRPr lang="en-US" dirty="0"/>
          </a:p>
        </p:txBody>
      </p:sp>
      <p:sp>
        <p:nvSpPr>
          <p:cNvPr id="14" name="Rectangle 13"/>
          <p:cNvSpPr/>
          <p:nvPr/>
        </p:nvSpPr>
        <p:spPr bwMode="auto">
          <a:xfrm flipV="1">
            <a:off x="928662" y="2107825"/>
            <a:ext cx="8001056" cy="1276725"/>
          </a:xfrm>
          <a:prstGeom prst="rect">
            <a:avLst/>
          </a:prstGeom>
          <a:solidFill>
            <a:srgbClr val="FFFFFF">
              <a:alpha val="80000"/>
            </a:srgbClr>
          </a:solidFill>
          <a:ln w="9525">
            <a:noFill/>
            <a:miter lim="800000"/>
            <a:headEnd/>
            <a:tailEnd/>
          </a:ln>
          <a:effectLst/>
        </p:spPr>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9"/>
          <p:cNvGrpSpPr/>
          <p:nvPr/>
        </p:nvGrpSpPr>
        <p:grpSpPr>
          <a:xfrm>
            <a:off x="7254000" y="2698412"/>
            <a:ext cx="1890000" cy="2700000"/>
            <a:chOff x="817466" y="3786848"/>
            <a:chExt cx="1890000" cy="2700000"/>
          </a:xfrm>
        </p:grpSpPr>
        <p:grpSp>
          <p:nvGrpSpPr>
            <p:cNvPr id="3" name="Group 31"/>
            <p:cNvGrpSpPr/>
            <p:nvPr/>
          </p:nvGrpSpPr>
          <p:grpSpPr>
            <a:xfrm>
              <a:off x="817466" y="3786848"/>
              <a:ext cx="1890000" cy="2700000"/>
              <a:chOff x="4216562" y="1268199"/>
              <a:chExt cx="2520000" cy="3600000"/>
            </a:xfrm>
          </p:grpSpPr>
          <p:sp>
            <p:nvSpPr>
              <p:cNvPr id="218" name="Rectangle 217"/>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219" name="Rectangle 218"/>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pic>
          <p:nvPicPr>
            <p:cNvPr id="166" name="Picture 2" descr="http://cache.lego.com/images/factory/pab/bricks/300524_8.jpg"/>
            <p:cNvPicPr>
              <a:picLocks noChangeAspect="1" noChangeArrowheads="1"/>
            </p:cNvPicPr>
            <p:nvPr/>
          </p:nvPicPr>
          <p:blipFill>
            <a:blip r:embed="rId3"/>
            <a:srcRect/>
            <a:stretch>
              <a:fillRect/>
            </a:stretch>
          </p:blipFill>
          <p:spPr bwMode="auto">
            <a:xfrm>
              <a:off x="2356466" y="3865786"/>
              <a:ext cx="270000" cy="270000"/>
            </a:xfrm>
            <a:prstGeom prst="rect">
              <a:avLst/>
            </a:prstGeom>
            <a:noFill/>
          </p:spPr>
        </p:pic>
        <p:sp>
          <p:nvSpPr>
            <p:cNvPr id="209" name="Rectangle 208"/>
            <p:cNvSpPr/>
            <p:nvPr/>
          </p:nvSpPr>
          <p:spPr bwMode="auto">
            <a:xfrm>
              <a:off x="884967" y="5730314"/>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210" name="Rectangle 209"/>
            <p:cNvSpPr/>
            <p:nvPr/>
          </p:nvSpPr>
          <p:spPr bwMode="auto">
            <a:xfrm>
              <a:off x="884967" y="4148766"/>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211" name="Rectangle 210"/>
            <p:cNvSpPr/>
            <p:nvPr/>
          </p:nvSpPr>
          <p:spPr bwMode="auto">
            <a:xfrm>
              <a:off x="2342967" y="3852805"/>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sp>
          <p:nvSpPr>
            <p:cNvPr id="212" name="TextBox 211"/>
            <p:cNvSpPr txBox="1"/>
            <p:nvPr/>
          </p:nvSpPr>
          <p:spPr>
            <a:xfrm>
              <a:off x="889206" y="6180050"/>
              <a:ext cx="463588" cy="253916"/>
            </a:xfrm>
            <a:prstGeom prst="rect">
              <a:avLst/>
            </a:prstGeom>
            <a:noFill/>
          </p:spPr>
          <p:txBody>
            <a:bodyPr wrap="none" rtlCol="0">
              <a:spAutoFit/>
            </a:bodyPr>
            <a:lstStyle/>
            <a:p>
              <a:r>
                <a:rPr lang="en-US" sz="1000" b="1" spc="-100" dirty="0" smtClean="0"/>
                <a:t>2 days</a:t>
              </a:r>
              <a:endParaRPr lang="en-US" sz="1000" b="1" spc="-100" dirty="0"/>
            </a:p>
          </p:txBody>
        </p:sp>
        <p:sp>
          <p:nvSpPr>
            <p:cNvPr id="213" name="Oval 212"/>
            <p:cNvSpPr/>
            <p:nvPr/>
          </p:nvSpPr>
          <p:spPr bwMode="auto">
            <a:xfrm>
              <a:off x="931999" y="5834614"/>
              <a:ext cx="377999" cy="378000"/>
            </a:xfrm>
            <a:prstGeom prst="ellipse">
              <a:avLst/>
            </a:prstGeom>
            <a:noFill/>
            <a:ln w="1905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sp>
          <p:nvSpPr>
            <p:cNvPr id="214" name="Rectangle 213"/>
            <p:cNvSpPr/>
            <p:nvPr/>
          </p:nvSpPr>
          <p:spPr bwMode="auto">
            <a:xfrm>
              <a:off x="884967" y="4148766"/>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215" name="Rectangle 214"/>
            <p:cNvSpPr/>
            <p:nvPr/>
          </p:nvSpPr>
          <p:spPr bwMode="auto">
            <a:xfrm>
              <a:off x="1153775" y="3852805"/>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YELLOW TOAD</a:t>
              </a:r>
              <a:endParaRPr lang="en-US" sz="1400" b="1" spc="-80" dirty="0">
                <a:solidFill>
                  <a:schemeClr val="accent6"/>
                </a:solidFill>
              </a:endParaRPr>
            </a:p>
          </p:txBody>
        </p:sp>
        <p:sp>
          <p:nvSpPr>
            <p:cNvPr id="216" name="Rectangle 215"/>
            <p:cNvSpPr/>
            <p:nvPr/>
          </p:nvSpPr>
          <p:spPr bwMode="auto">
            <a:xfrm>
              <a:off x="884967" y="3852805"/>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217" name="TextBox 216"/>
            <p:cNvSpPr txBox="1"/>
            <p:nvPr/>
          </p:nvSpPr>
          <p:spPr>
            <a:xfrm>
              <a:off x="831403" y="3829945"/>
              <a:ext cx="354585" cy="338554"/>
            </a:xfrm>
            <a:prstGeom prst="rect">
              <a:avLst/>
            </a:prstGeom>
            <a:noFill/>
          </p:spPr>
          <p:txBody>
            <a:bodyPr wrap="none" rtlCol="0" anchor="ctr">
              <a:spAutoFit/>
            </a:bodyPr>
            <a:lstStyle/>
            <a:p>
              <a:pPr algn="ctr"/>
              <a:r>
                <a:rPr lang="nl-BE" sz="1600" b="1" spc="-150" dirty="0" smtClean="0"/>
                <a:t>10</a:t>
              </a:r>
              <a:endParaRPr lang="nl-BE" b="1" spc="-150" dirty="0"/>
            </a:p>
          </p:txBody>
        </p:sp>
        <p:pic>
          <p:nvPicPr>
            <p:cNvPr id="194" name="Picture 2" descr="http://images.wikia.com/fantendo/images/0/0f/Yellow_Toad_NSMBVR.png"/>
            <p:cNvPicPr>
              <a:picLocks noChangeAspect="1" noChangeArrowheads="1"/>
            </p:cNvPicPr>
            <p:nvPr/>
          </p:nvPicPr>
          <p:blipFill>
            <a:blip r:embed="rId4" cstate="print"/>
            <a:srcRect/>
            <a:stretch>
              <a:fillRect/>
            </a:stretch>
          </p:blipFill>
          <p:spPr bwMode="auto">
            <a:xfrm>
              <a:off x="1621144" y="4215476"/>
              <a:ext cx="916485" cy="1485000"/>
            </a:xfrm>
            <a:prstGeom prst="rect">
              <a:avLst/>
            </a:prstGeom>
            <a:noFill/>
          </p:spPr>
        </p:pic>
        <p:pic>
          <p:nvPicPr>
            <p:cNvPr id="207" name="Picture 7" descr="C:\Users\Diha\Pictures\LDDScreenShot4.png"/>
            <p:cNvPicPr>
              <a:picLocks noChangeAspect="1" noChangeArrowheads="1"/>
            </p:cNvPicPr>
            <p:nvPr/>
          </p:nvPicPr>
          <p:blipFill>
            <a:blip r:embed="rId5" cstate="print"/>
            <a:srcRect/>
            <a:stretch>
              <a:fillRect/>
            </a:stretch>
          </p:blipFill>
          <p:spPr bwMode="auto">
            <a:xfrm>
              <a:off x="1031780" y="4911997"/>
              <a:ext cx="589364" cy="360248"/>
            </a:xfrm>
            <a:prstGeom prst="rect">
              <a:avLst/>
            </a:prstGeom>
            <a:noFill/>
          </p:spPr>
        </p:pic>
        <p:pic>
          <p:nvPicPr>
            <p:cNvPr id="208" name="Picture 5" descr="http://www.solarpanel-manufacturer.com/picture/polycrystalline-solar-panels/photovoltaic-module.jpg"/>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990442" y="5881864"/>
              <a:ext cx="283500" cy="283500"/>
            </a:xfrm>
            <a:prstGeom prst="rect">
              <a:avLst/>
            </a:prstGeom>
            <a:noFill/>
          </p:spPr>
        </p:pic>
      </p:grpSp>
      <p:grpSp>
        <p:nvGrpSpPr>
          <p:cNvPr id="4" name="Group 207"/>
          <p:cNvGrpSpPr/>
          <p:nvPr/>
        </p:nvGrpSpPr>
        <p:grpSpPr>
          <a:xfrm>
            <a:off x="7254000" y="0"/>
            <a:ext cx="1890000" cy="2700000"/>
            <a:chOff x="4895006" y="1296130"/>
            <a:chExt cx="1890000" cy="2700000"/>
          </a:xfrm>
        </p:grpSpPr>
        <p:grpSp>
          <p:nvGrpSpPr>
            <p:cNvPr id="5" name="Group 31"/>
            <p:cNvGrpSpPr/>
            <p:nvPr/>
          </p:nvGrpSpPr>
          <p:grpSpPr>
            <a:xfrm>
              <a:off x="4895006" y="1296130"/>
              <a:ext cx="1890000" cy="2700000"/>
              <a:chOff x="4216562" y="1268199"/>
              <a:chExt cx="2520000" cy="3600000"/>
            </a:xfrm>
          </p:grpSpPr>
          <p:sp>
            <p:nvSpPr>
              <p:cNvPr id="175" name="Rectangle 174"/>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176" name="Rectangle 175"/>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sp>
          <p:nvSpPr>
            <p:cNvPr id="148" name="Rectangle 147"/>
            <p:cNvSpPr/>
            <p:nvPr/>
          </p:nvSpPr>
          <p:spPr bwMode="auto">
            <a:xfrm>
              <a:off x="4962506" y="3239597"/>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sz="1400" dirty="0"/>
            </a:p>
          </p:txBody>
        </p:sp>
        <p:pic>
          <p:nvPicPr>
            <p:cNvPr id="149" name="Picture 8" descr="http://cache.lego.com/images/factory/pab/bricks/300521_8.jpg"/>
            <p:cNvPicPr>
              <a:picLocks noChangeAspect="1" noChangeArrowheads="1"/>
            </p:cNvPicPr>
            <p:nvPr/>
          </p:nvPicPr>
          <p:blipFill>
            <a:blip r:embed="rId7"/>
            <a:srcRect/>
            <a:stretch>
              <a:fillRect/>
            </a:stretch>
          </p:blipFill>
          <p:spPr bwMode="auto">
            <a:xfrm>
              <a:off x="6434006" y="1375068"/>
              <a:ext cx="270000" cy="270000"/>
            </a:xfrm>
            <a:prstGeom prst="rect">
              <a:avLst/>
            </a:prstGeom>
            <a:noFill/>
          </p:spPr>
        </p:pic>
        <p:pic>
          <p:nvPicPr>
            <p:cNvPr id="150" name="Picture 3" descr="C:\Users\Diha\Pictures\LDDScreenShot17.png"/>
            <p:cNvPicPr>
              <a:picLocks noChangeAspect="1" noChangeArrowheads="1"/>
            </p:cNvPicPr>
            <p:nvPr/>
          </p:nvPicPr>
          <p:blipFill>
            <a:blip r:embed="rId8" cstate="print"/>
            <a:srcRect l="10855"/>
            <a:stretch>
              <a:fillRect/>
            </a:stretch>
          </p:blipFill>
          <p:spPr bwMode="auto">
            <a:xfrm>
              <a:off x="4996868" y="2159284"/>
              <a:ext cx="836690" cy="594000"/>
            </a:xfrm>
            <a:prstGeom prst="rect">
              <a:avLst/>
            </a:prstGeom>
            <a:noFill/>
          </p:spPr>
        </p:pic>
        <p:sp>
          <p:nvSpPr>
            <p:cNvPr id="151" name="Rectangle 150"/>
            <p:cNvSpPr/>
            <p:nvPr/>
          </p:nvSpPr>
          <p:spPr bwMode="auto">
            <a:xfrm>
              <a:off x="4962506" y="1658049"/>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152" name="Rectangle 151"/>
            <p:cNvSpPr/>
            <p:nvPr/>
          </p:nvSpPr>
          <p:spPr bwMode="auto">
            <a:xfrm>
              <a:off x="6420506" y="136208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153" name="Picture 6" descr="http://images.wikia.com/fantendo/images/b/ba/100px-Redddtoaddd.png"/>
            <p:cNvPicPr>
              <a:picLocks noChangeAspect="1" noChangeArrowheads="1"/>
            </p:cNvPicPr>
            <p:nvPr/>
          </p:nvPicPr>
          <p:blipFill>
            <a:blip r:embed="rId9" cstate="print"/>
            <a:srcRect/>
            <a:stretch>
              <a:fillRect/>
            </a:stretch>
          </p:blipFill>
          <p:spPr bwMode="auto">
            <a:xfrm>
              <a:off x="5784556" y="1803050"/>
              <a:ext cx="803678" cy="1288458"/>
            </a:xfrm>
            <a:prstGeom prst="rect">
              <a:avLst/>
            </a:prstGeom>
            <a:noFill/>
          </p:spPr>
        </p:pic>
        <p:pic>
          <p:nvPicPr>
            <p:cNvPr id="154"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5063781" y="3411010"/>
              <a:ext cx="291299" cy="243783"/>
            </a:xfrm>
            <a:prstGeom prst="rect">
              <a:avLst/>
            </a:prstGeom>
            <a:noFill/>
            <a:ln>
              <a:noFill/>
            </a:ln>
          </p:spPr>
        </p:pic>
        <p:sp>
          <p:nvSpPr>
            <p:cNvPr id="155" name="Oval 154"/>
            <p:cNvSpPr/>
            <p:nvPr/>
          </p:nvSpPr>
          <p:spPr bwMode="auto">
            <a:xfrm>
              <a:off x="5009542" y="3343901"/>
              <a:ext cx="378000" cy="378001"/>
            </a:xfrm>
            <a:prstGeom prst="ellipse">
              <a:avLst/>
            </a:prstGeom>
            <a:noFill/>
            <a:ln w="19050">
              <a:solidFill>
                <a:schemeClr val="tx1"/>
              </a:solidFill>
              <a:miter lim="800000"/>
              <a:headEnd/>
              <a:tailEnd/>
            </a:ln>
            <a:effectLst/>
          </p:spPr>
          <p:txBody>
            <a:bodyPr rtlCol="0" anchor="ctr"/>
            <a:lstStyle/>
            <a:p>
              <a:pPr algn="ctr"/>
              <a:endParaRPr lang="nl-BE" sz="600" b="1" spc="-20" dirty="0"/>
            </a:p>
          </p:txBody>
        </p:sp>
        <p:sp>
          <p:nvSpPr>
            <p:cNvPr id="156" name="TextBox 155"/>
            <p:cNvSpPr txBox="1"/>
            <p:nvPr/>
          </p:nvSpPr>
          <p:spPr>
            <a:xfrm>
              <a:off x="5023235" y="3439863"/>
              <a:ext cx="350613" cy="184666"/>
            </a:xfrm>
            <a:prstGeom prst="rect">
              <a:avLst/>
            </a:prstGeom>
            <a:noFill/>
          </p:spPr>
          <p:txBody>
            <a:bodyPr wrap="square" rtlCol="0" anchor="ctr">
              <a:spAutoFit/>
            </a:bodyPr>
            <a:lstStyle/>
            <a:p>
              <a:pPr algn="ctr"/>
              <a:r>
                <a:rPr lang="nl-BE" sz="600" b="1" spc="-20" dirty="0" smtClean="0"/>
                <a:t>BACK</a:t>
              </a:r>
              <a:endParaRPr lang="nl-BE" sz="600" b="1" spc="-20" dirty="0"/>
            </a:p>
          </p:txBody>
        </p:sp>
        <p:pic>
          <p:nvPicPr>
            <p:cNvPr id="157"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5490493" y="3411009"/>
              <a:ext cx="291065" cy="243783"/>
            </a:xfrm>
            <a:prstGeom prst="rect">
              <a:avLst/>
            </a:prstGeom>
            <a:noFill/>
            <a:ln>
              <a:noFill/>
            </a:ln>
          </p:spPr>
        </p:pic>
        <p:sp>
          <p:nvSpPr>
            <p:cNvPr id="158" name="Oval 11"/>
            <p:cNvSpPr/>
            <p:nvPr/>
          </p:nvSpPr>
          <p:spPr bwMode="auto">
            <a:xfrm>
              <a:off x="5437338" y="3343900"/>
              <a:ext cx="377697" cy="378001"/>
            </a:xfrm>
            <a:prstGeom prst="ellipse">
              <a:avLst/>
            </a:prstGeom>
            <a:noFill/>
            <a:ln w="19050">
              <a:solidFill>
                <a:schemeClr val="tx1"/>
              </a:solidFill>
              <a:miter lim="800000"/>
              <a:headEnd/>
              <a:tailEnd/>
            </a:ln>
            <a:effectLst/>
          </p:spPr>
          <p:txBody>
            <a:bodyPr rtlCol="0" anchor="ctr"/>
            <a:lstStyle/>
            <a:p>
              <a:pPr algn="ctr"/>
              <a:endParaRPr lang="nl-BE" sz="800" b="1" spc="-40" dirty="0"/>
            </a:p>
          </p:txBody>
        </p:sp>
        <p:sp>
          <p:nvSpPr>
            <p:cNvPr id="159" name="TextBox 158"/>
            <p:cNvSpPr txBox="1"/>
            <p:nvPr/>
          </p:nvSpPr>
          <p:spPr>
            <a:xfrm>
              <a:off x="5437186" y="3439863"/>
              <a:ext cx="378000" cy="184666"/>
            </a:xfrm>
            <a:prstGeom prst="rect">
              <a:avLst/>
            </a:prstGeom>
            <a:noFill/>
          </p:spPr>
          <p:txBody>
            <a:bodyPr wrap="square" rtlCol="0" anchor="ctr">
              <a:spAutoFit/>
            </a:bodyPr>
            <a:lstStyle/>
            <a:p>
              <a:pPr algn="ctr"/>
              <a:r>
                <a:rPr lang="nl-BE" sz="600" b="1" spc="-40" dirty="0" smtClean="0"/>
                <a:t>FRONT</a:t>
              </a:r>
              <a:endParaRPr lang="nl-BE" sz="600" b="1" spc="-40" dirty="0"/>
            </a:p>
          </p:txBody>
        </p:sp>
        <p:pic>
          <p:nvPicPr>
            <p:cNvPr id="160"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5918920" y="3411001"/>
              <a:ext cx="291299" cy="243782"/>
            </a:xfrm>
            <a:prstGeom prst="rect">
              <a:avLst/>
            </a:prstGeom>
            <a:noFill/>
            <a:ln>
              <a:noFill/>
            </a:ln>
          </p:spPr>
        </p:pic>
        <p:sp>
          <p:nvSpPr>
            <p:cNvPr id="161" name="Oval 11"/>
            <p:cNvSpPr/>
            <p:nvPr/>
          </p:nvSpPr>
          <p:spPr bwMode="auto">
            <a:xfrm>
              <a:off x="5864832" y="3343892"/>
              <a:ext cx="378000" cy="378000"/>
            </a:xfrm>
            <a:prstGeom prst="ellipse">
              <a:avLst/>
            </a:prstGeom>
            <a:noFill/>
            <a:ln w="19050">
              <a:solidFill>
                <a:schemeClr val="tx1"/>
              </a:solidFill>
              <a:miter lim="800000"/>
              <a:headEnd/>
              <a:tailEnd/>
            </a:ln>
            <a:effectLst/>
          </p:spPr>
          <p:txBody>
            <a:bodyPr rtlCol="0" anchor="ctr"/>
            <a:lstStyle/>
            <a:p>
              <a:pPr algn="ctr"/>
              <a:endParaRPr lang="nl-BE" sz="600" b="1" dirty="0"/>
            </a:p>
          </p:txBody>
        </p:sp>
        <p:sp>
          <p:nvSpPr>
            <p:cNvPr id="162" name="TextBox 37"/>
            <p:cNvSpPr txBox="1"/>
            <p:nvPr/>
          </p:nvSpPr>
          <p:spPr>
            <a:xfrm>
              <a:off x="5887669" y="3442248"/>
              <a:ext cx="332324" cy="184666"/>
            </a:xfrm>
            <a:prstGeom prst="rect">
              <a:avLst/>
            </a:prstGeom>
            <a:noFill/>
          </p:spPr>
          <p:txBody>
            <a:bodyPr wrap="square" rtlCol="0" anchor="ctr">
              <a:spAutoFit/>
            </a:bodyPr>
            <a:lstStyle/>
            <a:p>
              <a:pPr algn="ctr"/>
              <a:r>
                <a:rPr lang="nl-BE" sz="600" b="1" dirty="0" smtClean="0"/>
                <a:t>LEFT</a:t>
              </a:r>
              <a:endParaRPr lang="nl-BE" sz="600" b="1" dirty="0"/>
            </a:p>
          </p:txBody>
        </p:sp>
        <p:pic>
          <p:nvPicPr>
            <p:cNvPr id="163"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6346899" y="3411010"/>
              <a:ext cx="291299" cy="243783"/>
            </a:xfrm>
            <a:prstGeom prst="rect">
              <a:avLst/>
            </a:prstGeom>
            <a:noFill/>
            <a:ln>
              <a:noFill/>
            </a:ln>
          </p:spPr>
        </p:pic>
        <p:sp>
          <p:nvSpPr>
            <p:cNvPr id="164" name="Oval 11"/>
            <p:cNvSpPr/>
            <p:nvPr/>
          </p:nvSpPr>
          <p:spPr bwMode="auto">
            <a:xfrm>
              <a:off x="6292476" y="3343901"/>
              <a:ext cx="378000" cy="378001"/>
            </a:xfrm>
            <a:prstGeom prst="ellipse">
              <a:avLst/>
            </a:prstGeom>
            <a:noFill/>
            <a:ln w="19050">
              <a:solidFill>
                <a:schemeClr val="tx1"/>
              </a:solidFill>
              <a:miter lim="800000"/>
              <a:headEnd/>
              <a:tailEnd/>
            </a:ln>
            <a:effectLst/>
          </p:spPr>
          <p:txBody>
            <a:bodyPr rtlCol="0" anchor="ctr"/>
            <a:lstStyle/>
            <a:p>
              <a:pPr algn="ctr"/>
              <a:endParaRPr lang="nl-BE" sz="800" b="1" spc="-10" dirty="0"/>
            </a:p>
          </p:txBody>
        </p:sp>
        <p:sp>
          <p:nvSpPr>
            <p:cNvPr id="165" name="TextBox 164"/>
            <p:cNvSpPr txBox="1"/>
            <p:nvPr/>
          </p:nvSpPr>
          <p:spPr>
            <a:xfrm>
              <a:off x="6293030" y="3439863"/>
              <a:ext cx="376891" cy="184666"/>
            </a:xfrm>
            <a:prstGeom prst="rect">
              <a:avLst/>
            </a:prstGeom>
            <a:noFill/>
          </p:spPr>
          <p:txBody>
            <a:bodyPr wrap="square" rtlCol="0" anchor="ctr">
              <a:spAutoFit/>
            </a:bodyPr>
            <a:lstStyle/>
            <a:p>
              <a:pPr algn="ctr"/>
              <a:r>
                <a:rPr lang="nl-BE" sz="600" b="1" spc="-10" dirty="0" smtClean="0"/>
                <a:t>RIGHT</a:t>
              </a:r>
              <a:endParaRPr lang="nl-BE" sz="600" b="1" spc="-10" dirty="0"/>
            </a:p>
          </p:txBody>
        </p:sp>
        <p:grpSp>
          <p:nvGrpSpPr>
            <p:cNvPr id="6" name="Group 187"/>
            <p:cNvGrpSpPr/>
            <p:nvPr/>
          </p:nvGrpSpPr>
          <p:grpSpPr>
            <a:xfrm>
              <a:off x="4966746" y="3695047"/>
              <a:ext cx="1746521" cy="253916"/>
              <a:chOff x="660400" y="3628043"/>
              <a:chExt cx="1746521" cy="253916"/>
            </a:xfrm>
          </p:grpSpPr>
          <p:sp>
            <p:nvSpPr>
              <p:cNvPr id="171" name="TextBox 170"/>
              <p:cNvSpPr txBox="1"/>
              <p:nvPr/>
            </p:nvSpPr>
            <p:spPr>
              <a:xfrm>
                <a:off x="1088044"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sp>
            <p:nvSpPr>
              <p:cNvPr id="172" name="TextBox 171"/>
              <p:cNvSpPr txBox="1"/>
              <p:nvPr/>
            </p:nvSpPr>
            <p:spPr>
              <a:xfrm>
                <a:off x="660400"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sp>
            <p:nvSpPr>
              <p:cNvPr id="173" name="TextBox 172"/>
              <p:cNvSpPr txBox="1"/>
              <p:nvPr/>
            </p:nvSpPr>
            <p:spPr>
              <a:xfrm>
                <a:off x="1515689"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sp>
            <p:nvSpPr>
              <p:cNvPr id="174" name="TextBox 173"/>
              <p:cNvSpPr txBox="1"/>
              <p:nvPr/>
            </p:nvSpPr>
            <p:spPr>
              <a:xfrm>
                <a:off x="1943333"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grpSp>
        <p:sp>
          <p:nvSpPr>
            <p:cNvPr id="167" name="Rectangle 166"/>
            <p:cNvSpPr/>
            <p:nvPr/>
          </p:nvSpPr>
          <p:spPr bwMode="auto">
            <a:xfrm>
              <a:off x="4962506" y="1658049"/>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168" name="Rectangle 167"/>
            <p:cNvSpPr/>
            <p:nvPr/>
          </p:nvSpPr>
          <p:spPr bwMode="auto">
            <a:xfrm>
              <a:off x="5231314" y="136208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RED TOAD</a:t>
              </a:r>
              <a:endParaRPr lang="en-US" sz="1400" b="1" spc="-80" dirty="0">
                <a:solidFill>
                  <a:schemeClr val="accent6"/>
                </a:solidFill>
              </a:endParaRPr>
            </a:p>
          </p:txBody>
        </p:sp>
        <p:sp>
          <p:nvSpPr>
            <p:cNvPr id="169" name="Rectangle 168"/>
            <p:cNvSpPr/>
            <p:nvPr/>
          </p:nvSpPr>
          <p:spPr bwMode="auto">
            <a:xfrm>
              <a:off x="4962506" y="136208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170" name="TextBox 169"/>
            <p:cNvSpPr txBox="1"/>
            <p:nvPr/>
          </p:nvSpPr>
          <p:spPr>
            <a:xfrm>
              <a:off x="4949856" y="1338175"/>
              <a:ext cx="269626" cy="338554"/>
            </a:xfrm>
            <a:prstGeom prst="rect">
              <a:avLst/>
            </a:prstGeom>
            <a:noFill/>
          </p:spPr>
          <p:txBody>
            <a:bodyPr wrap="none" rtlCol="0" anchor="ctr">
              <a:spAutoFit/>
            </a:bodyPr>
            <a:lstStyle/>
            <a:p>
              <a:pPr algn="ctr"/>
              <a:r>
                <a:rPr lang="nl-BE" sz="1600" b="1" spc="-150" dirty="0" smtClean="0"/>
                <a:t>5</a:t>
              </a:r>
              <a:endParaRPr lang="nl-BE" sz="1600" b="1" spc="-150" dirty="0"/>
            </a:p>
          </p:txBody>
        </p:sp>
      </p:grpSp>
      <p:grpSp>
        <p:nvGrpSpPr>
          <p:cNvPr id="7" name="Group 328"/>
          <p:cNvGrpSpPr/>
          <p:nvPr/>
        </p:nvGrpSpPr>
        <p:grpSpPr>
          <a:xfrm>
            <a:off x="0" y="0"/>
            <a:ext cx="1890000" cy="2700000"/>
            <a:chOff x="817466" y="3880496"/>
            <a:chExt cx="1890000" cy="2700000"/>
          </a:xfrm>
        </p:grpSpPr>
        <p:sp>
          <p:nvSpPr>
            <p:cNvPr id="327" name="Rectangle 326"/>
            <p:cNvSpPr/>
            <p:nvPr/>
          </p:nvSpPr>
          <p:spPr bwMode="auto">
            <a:xfrm>
              <a:off x="817466" y="3880496"/>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328" name="Rectangle 26"/>
            <p:cNvSpPr/>
            <p:nvPr/>
          </p:nvSpPr>
          <p:spPr bwMode="auto">
            <a:xfrm>
              <a:off x="884966" y="3947996"/>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308" name="Picture 2" descr="http://cache.lego.com/images/factory/pab/bricks/300524_8.jpg"/>
            <p:cNvPicPr>
              <a:picLocks noChangeAspect="1" noChangeArrowheads="1"/>
            </p:cNvPicPr>
            <p:nvPr/>
          </p:nvPicPr>
          <p:blipFill>
            <a:blip r:embed="rId3"/>
            <a:srcRect/>
            <a:stretch>
              <a:fillRect/>
            </a:stretch>
          </p:blipFill>
          <p:spPr bwMode="auto">
            <a:xfrm>
              <a:off x="2356466" y="3959434"/>
              <a:ext cx="270000" cy="270000"/>
            </a:xfrm>
            <a:prstGeom prst="rect">
              <a:avLst/>
            </a:prstGeom>
            <a:noFill/>
          </p:spPr>
        </p:pic>
        <p:sp>
          <p:nvSpPr>
            <p:cNvPr id="309" name="Rectangle 308"/>
            <p:cNvSpPr/>
            <p:nvPr/>
          </p:nvSpPr>
          <p:spPr bwMode="auto">
            <a:xfrm>
              <a:off x="884966" y="5823963"/>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310" name="Rectangle 8"/>
            <p:cNvSpPr/>
            <p:nvPr/>
          </p:nvSpPr>
          <p:spPr bwMode="auto">
            <a:xfrm>
              <a:off x="884966" y="4242415"/>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319" name="TextBox 318"/>
            <p:cNvSpPr txBox="1"/>
            <p:nvPr/>
          </p:nvSpPr>
          <p:spPr>
            <a:xfrm>
              <a:off x="1316850" y="6269888"/>
              <a:ext cx="359714" cy="196207"/>
            </a:xfrm>
            <a:prstGeom prst="rect">
              <a:avLst/>
            </a:prstGeom>
            <a:noFill/>
          </p:spPr>
          <p:txBody>
            <a:bodyPr wrap="none" rtlCol="0">
              <a:spAutoFit/>
            </a:bodyPr>
            <a:lstStyle/>
            <a:p>
              <a:r>
                <a:rPr lang="en-US" sz="1100" b="1" spc="-100" dirty="0" smtClean="0"/>
                <a:t>2 days</a:t>
              </a:r>
              <a:endParaRPr lang="en-US" sz="1100" b="1" spc="-100" dirty="0"/>
            </a:p>
          </p:txBody>
        </p:sp>
        <p:sp>
          <p:nvSpPr>
            <p:cNvPr id="320" name="TextBox 18"/>
            <p:cNvSpPr txBox="1"/>
            <p:nvPr/>
          </p:nvSpPr>
          <p:spPr>
            <a:xfrm>
              <a:off x="889206" y="6269888"/>
              <a:ext cx="359714" cy="196207"/>
            </a:xfrm>
            <a:prstGeom prst="rect">
              <a:avLst/>
            </a:prstGeom>
            <a:noFill/>
          </p:spPr>
          <p:txBody>
            <a:bodyPr wrap="none" rtlCol="0">
              <a:spAutoFit/>
            </a:bodyPr>
            <a:lstStyle/>
            <a:p>
              <a:r>
                <a:rPr lang="en-US" sz="1100" b="1" spc="-100" dirty="0" smtClean="0"/>
                <a:t>4 days</a:t>
              </a:r>
              <a:endParaRPr lang="en-US" sz="1100" b="1" spc="-100" dirty="0"/>
            </a:p>
          </p:txBody>
        </p:sp>
        <p:grpSp>
          <p:nvGrpSpPr>
            <p:cNvPr id="8" name="Group 17"/>
            <p:cNvGrpSpPr>
              <a:grpSpLocks noChangeAspect="1"/>
            </p:cNvGrpSpPr>
            <p:nvPr/>
          </p:nvGrpSpPr>
          <p:grpSpPr>
            <a:xfrm>
              <a:off x="932007" y="5928262"/>
              <a:ext cx="378000" cy="378000"/>
              <a:chOff x="1000100" y="4429132"/>
              <a:chExt cx="1440000" cy="1440000"/>
            </a:xfrm>
          </p:grpSpPr>
          <p:pic>
            <p:nvPicPr>
              <p:cNvPr id="325" name="Picture 7" descr="http://www.fotosearch.com/bthumb/UNC/UNC108/u10350440.jpg"/>
              <p:cNvPicPr>
                <a:picLocks noChangeAspect="1" noChangeArrowheads="1"/>
              </p:cNvPicPr>
              <p:nvPr/>
            </p:nvPicPr>
            <p:blipFill>
              <a:blip r:embed="rId11">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095610" y="4789132"/>
                <a:ext cx="1248980" cy="720000"/>
              </a:xfrm>
              <a:prstGeom prst="rect">
                <a:avLst/>
              </a:prstGeom>
              <a:noFill/>
              <a:ln w="28575">
                <a:noFill/>
              </a:ln>
            </p:spPr>
          </p:pic>
          <p:sp>
            <p:nvSpPr>
              <p:cNvPr id="326" name="Oval 325"/>
              <p:cNvSpPr/>
              <p:nvPr/>
            </p:nvSpPr>
            <p:spPr bwMode="auto">
              <a:xfrm>
                <a:off x="1000100" y="4429132"/>
                <a:ext cx="1440000" cy="1440000"/>
              </a:xfrm>
              <a:prstGeom prst="ellipse">
                <a:avLst/>
              </a:prstGeom>
              <a:noFill/>
              <a:ln w="28575">
                <a:solidFill>
                  <a:schemeClr val="tx1"/>
                </a:solidFill>
                <a:miter lim="800000"/>
                <a:headEnd/>
                <a:tailEnd/>
              </a:ln>
              <a:effectLst/>
            </p:spPr>
            <p:txBody>
              <a:bodyPr rtlCol="0" anchor="ctr"/>
              <a:lstStyle/>
              <a:p>
                <a:pPr algn="ctr"/>
                <a:r>
                  <a:rPr lang="en-US" sz="2400" b="1" dirty="0" smtClean="0"/>
                  <a:t>P</a:t>
                </a:r>
                <a:endParaRPr lang="en-US" sz="4000" b="1" dirty="0"/>
              </a:p>
            </p:txBody>
          </p:sp>
        </p:grpSp>
        <p:grpSp>
          <p:nvGrpSpPr>
            <p:cNvPr id="9" name="Group 20"/>
            <p:cNvGrpSpPr>
              <a:grpSpLocks noChangeAspect="1"/>
            </p:cNvGrpSpPr>
            <p:nvPr/>
          </p:nvGrpSpPr>
          <p:grpSpPr>
            <a:xfrm>
              <a:off x="1359652" y="5928262"/>
              <a:ext cx="378000" cy="378000"/>
              <a:chOff x="1000100" y="4429132"/>
              <a:chExt cx="1440000" cy="1440000"/>
            </a:xfrm>
          </p:grpSpPr>
          <p:pic>
            <p:nvPicPr>
              <p:cNvPr id="323" name="Picture 7" descr="http://www.fotosearch.com/bthumb/UNC/UNC108/u10350440.jpg"/>
              <p:cNvPicPr>
                <a:picLocks noChangeAspect="1" noChangeArrowheads="1"/>
              </p:cNvPicPr>
              <p:nvPr/>
            </p:nvPicPr>
            <p:blipFill>
              <a:blip r:embed="rId11">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095610" y="4789132"/>
                <a:ext cx="1248980" cy="720000"/>
              </a:xfrm>
              <a:prstGeom prst="rect">
                <a:avLst/>
              </a:prstGeom>
              <a:noFill/>
              <a:ln w="28575">
                <a:noFill/>
              </a:ln>
            </p:spPr>
          </p:pic>
          <p:sp>
            <p:nvSpPr>
              <p:cNvPr id="324" name="Oval 323"/>
              <p:cNvSpPr/>
              <p:nvPr/>
            </p:nvSpPr>
            <p:spPr bwMode="auto">
              <a:xfrm>
                <a:off x="1000100" y="4429132"/>
                <a:ext cx="1440000" cy="1440000"/>
              </a:xfrm>
              <a:prstGeom prst="ellipse">
                <a:avLst/>
              </a:prstGeom>
              <a:noFill/>
              <a:ln w="28575">
                <a:solidFill>
                  <a:schemeClr val="tx1"/>
                </a:solidFill>
                <a:miter lim="800000"/>
                <a:headEnd/>
                <a:tailEnd/>
              </a:ln>
              <a:effectLst/>
            </p:spPr>
            <p:txBody>
              <a:bodyPr rtlCol="0" anchor="ctr"/>
              <a:lstStyle/>
              <a:p>
                <a:pPr algn="ctr"/>
                <a:r>
                  <a:rPr lang="en-US" sz="2400" b="1" dirty="0" smtClean="0"/>
                  <a:t>J</a:t>
                </a:r>
                <a:endParaRPr lang="en-US" sz="4000" b="1" dirty="0"/>
              </a:p>
            </p:txBody>
          </p:sp>
        </p:grpSp>
        <p:sp>
          <p:nvSpPr>
            <p:cNvPr id="312" name="Rectangle 311"/>
            <p:cNvSpPr/>
            <p:nvPr/>
          </p:nvSpPr>
          <p:spPr bwMode="auto">
            <a:xfrm>
              <a:off x="2342966" y="3946453"/>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313" name="Picture 1" descr="C:\Users\Diha\Pictures\LDDScreenShot10.png"/>
            <p:cNvPicPr>
              <a:picLocks noChangeAspect="1" noChangeArrowheads="1"/>
            </p:cNvPicPr>
            <p:nvPr/>
          </p:nvPicPr>
          <p:blipFill>
            <a:blip r:embed="rId12" cstate="print"/>
            <a:srcRect/>
            <a:stretch>
              <a:fillRect/>
            </a:stretch>
          </p:blipFill>
          <p:spPr bwMode="auto">
            <a:xfrm>
              <a:off x="992359" y="4980034"/>
              <a:ext cx="750099" cy="474719"/>
            </a:xfrm>
            <a:prstGeom prst="rect">
              <a:avLst/>
            </a:prstGeom>
            <a:noFill/>
          </p:spPr>
        </p:pic>
        <p:sp>
          <p:nvSpPr>
            <p:cNvPr id="314" name="Rectangle 313"/>
            <p:cNvSpPr/>
            <p:nvPr/>
          </p:nvSpPr>
          <p:spPr bwMode="auto">
            <a:xfrm>
              <a:off x="884966" y="4242415"/>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315" name="Rectangle 314"/>
            <p:cNvSpPr/>
            <p:nvPr/>
          </p:nvSpPr>
          <p:spPr bwMode="auto">
            <a:xfrm>
              <a:off x="1153774" y="3946453"/>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YELLOW YOSHI</a:t>
              </a:r>
              <a:endParaRPr lang="en-US" sz="1400" b="1" spc="-80" dirty="0">
                <a:solidFill>
                  <a:schemeClr val="accent6"/>
                </a:solidFill>
              </a:endParaRPr>
            </a:p>
          </p:txBody>
        </p:sp>
        <p:sp>
          <p:nvSpPr>
            <p:cNvPr id="316" name="Rectangle 315"/>
            <p:cNvSpPr/>
            <p:nvPr/>
          </p:nvSpPr>
          <p:spPr bwMode="auto">
            <a:xfrm>
              <a:off x="884966" y="3946453"/>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317" name="TextBox 316"/>
            <p:cNvSpPr txBox="1"/>
            <p:nvPr/>
          </p:nvSpPr>
          <p:spPr>
            <a:xfrm>
              <a:off x="867024" y="3930650"/>
              <a:ext cx="269626" cy="338554"/>
            </a:xfrm>
            <a:prstGeom prst="rect">
              <a:avLst/>
            </a:prstGeom>
            <a:noFill/>
          </p:spPr>
          <p:txBody>
            <a:bodyPr wrap="none" rtlCol="0" anchor="ctr">
              <a:spAutoFit/>
            </a:bodyPr>
            <a:lstStyle/>
            <a:p>
              <a:pPr algn="ctr"/>
              <a:r>
                <a:rPr lang="nl-BE" sz="1600" b="1" spc="-150" dirty="0" smtClean="0"/>
                <a:t>1</a:t>
              </a:r>
              <a:endParaRPr lang="nl-BE" sz="1600" b="1" spc="-150" dirty="0"/>
            </a:p>
          </p:txBody>
        </p:sp>
        <p:pic>
          <p:nvPicPr>
            <p:cNvPr id="318" name="Picture 4" descr="http://images.wikia.com/fantendo/images/9/97/Little_Yoshi.png"/>
            <p:cNvPicPr>
              <a:picLocks noChangeAspect="1" noChangeArrowheads="1"/>
            </p:cNvPicPr>
            <p:nvPr/>
          </p:nvPicPr>
          <p:blipFill>
            <a:blip r:embed="rId13" cstate="print"/>
            <a:srcRect/>
            <a:stretch>
              <a:fillRect/>
            </a:stretch>
          </p:blipFill>
          <p:spPr bwMode="auto">
            <a:xfrm>
              <a:off x="1581722" y="4276025"/>
              <a:ext cx="985205" cy="1539000"/>
            </a:xfrm>
            <a:prstGeom prst="rect">
              <a:avLst/>
            </a:prstGeom>
            <a:noFill/>
          </p:spPr>
        </p:pic>
      </p:grpSp>
      <p:grpSp>
        <p:nvGrpSpPr>
          <p:cNvPr id="10" name="Group 206"/>
          <p:cNvGrpSpPr/>
          <p:nvPr/>
        </p:nvGrpSpPr>
        <p:grpSpPr>
          <a:xfrm>
            <a:off x="0" y="2698412"/>
            <a:ext cx="1890000" cy="2700000"/>
            <a:chOff x="7028606" y="1296130"/>
            <a:chExt cx="1890000" cy="2700000"/>
          </a:xfrm>
        </p:grpSpPr>
        <p:grpSp>
          <p:nvGrpSpPr>
            <p:cNvPr id="11" name="Group 31"/>
            <p:cNvGrpSpPr/>
            <p:nvPr/>
          </p:nvGrpSpPr>
          <p:grpSpPr>
            <a:xfrm>
              <a:off x="7028606" y="1296130"/>
              <a:ext cx="1890000" cy="2700000"/>
              <a:chOff x="4216562" y="1268199"/>
              <a:chExt cx="2520000" cy="3600000"/>
            </a:xfrm>
          </p:grpSpPr>
          <p:sp>
            <p:nvSpPr>
              <p:cNvPr id="115" name="Rectangle 114"/>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116" name="Rectangle 115"/>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sp>
          <p:nvSpPr>
            <p:cNvPr id="81" name="Rectangle 80"/>
            <p:cNvSpPr/>
            <p:nvPr/>
          </p:nvSpPr>
          <p:spPr bwMode="auto">
            <a:xfrm>
              <a:off x="7096106" y="3239597"/>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sz="1400" dirty="0"/>
            </a:p>
          </p:txBody>
        </p:sp>
        <p:sp>
          <p:nvSpPr>
            <p:cNvPr id="82" name="Rectangle 81"/>
            <p:cNvSpPr/>
            <p:nvPr/>
          </p:nvSpPr>
          <p:spPr bwMode="auto">
            <a:xfrm>
              <a:off x="7096106" y="1658049"/>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pic>
          <p:nvPicPr>
            <p:cNvPr id="83" name="Picture 14" descr="http://cache.lego.com/images/factory/pab/bricks/4173805_8.jpg"/>
            <p:cNvPicPr>
              <a:picLocks noChangeAspect="1" noChangeArrowheads="1"/>
            </p:cNvPicPr>
            <p:nvPr/>
          </p:nvPicPr>
          <p:blipFill>
            <a:blip r:embed="rId14"/>
            <a:srcRect/>
            <a:stretch>
              <a:fillRect/>
            </a:stretch>
          </p:blipFill>
          <p:spPr bwMode="auto">
            <a:xfrm>
              <a:off x="8567606" y="1375068"/>
              <a:ext cx="270000" cy="270000"/>
            </a:xfrm>
            <a:prstGeom prst="rect">
              <a:avLst/>
            </a:prstGeom>
            <a:noFill/>
          </p:spPr>
        </p:pic>
        <p:sp>
          <p:nvSpPr>
            <p:cNvPr id="84" name="Rectangle 83"/>
            <p:cNvSpPr/>
            <p:nvPr/>
          </p:nvSpPr>
          <p:spPr bwMode="auto">
            <a:xfrm>
              <a:off x="8554106" y="136208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85"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7197380" y="3411005"/>
              <a:ext cx="291299" cy="243782"/>
            </a:xfrm>
            <a:prstGeom prst="rect">
              <a:avLst/>
            </a:prstGeom>
            <a:noFill/>
            <a:ln>
              <a:noFill/>
            </a:ln>
          </p:spPr>
        </p:pic>
        <p:sp>
          <p:nvSpPr>
            <p:cNvPr id="86" name="Oval 85"/>
            <p:cNvSpPr/>
            <p:nvPr/>
          </p:nvSpPr>
          <p:spPr bwMode="auto">
            <a:xfrm>
              <a:off x="7143141" y="3343896"/>
              <a:ext cx="378000" cy="378000"/>
            </a:xfrm>
            <a:prstGeom prst="ellipse">
              <a:avLst/>
            </a:prstGeom>
            <a:noFill/>
            <a:ln w="19050">
              <a:solidFill>
                <a:schemeClr val="tx1"/>
              </a:solidFill>
              <a:miter lim="800000"/>
              <a:headEnd/>
              <a:tailEnd/>
            </a:ln>
            <a:effectLst/>
          </p:spPr>
          <p:txBody>
            <a:bodyPr rtlCol="0" anchor="ctr"/>
            <a:lstStyle/>
            <a:p>
              <a:pPr algn="ctr"/>
              <a:endParaRPr lang="nl-BE" sz="600" b="1" spc="-20" dirty="0"/>
            </a:p>
          </p:txBody>
        </p:sp>
        <p:sp>
          <p:nvSpPr>
            <p:cNvPr id="87" name="TextBox 86"/>
            <p:cNvSpPr txBox="1"/>
            <p:nvPr/>
          </p:nvSpPr>
          <p:spPr>
            <a:xfrm>
              <a:off x="7156835" y="3439863"/>
              <a:ext cx="350613" cy="184666"/>
            </a:xfrm>
            <a:prstGeom prst="rect">
              <a:avLst/>
            </a:prstGeom>
            <a:noFill/>
          </p:spPr>
          <p:txBody>
            <a:bodyPr wrap="square" rtlCol="0" anchor="ctr">
              <a:spAutoFit/>
            </a:bodyPr>
            <a:lstStyle/>
            <a:p>
              <a:pPr algn="ctr"/>
              <a:r>
                <a:rPr lang="nl-BE" sz="600" b="1" spc="-20" dirty="0" smtClean="0"/>
                <a:t>BACK</a:t>
              </a:r>
              <a:endParaRPr lang="nl-BE" sz="600" b="1" spc="-20" dirty="0"/>
            </a:p>
          </p:txBody>
        </p:sp>
        <p:pic>
          <p:nvPicPr>
            <p:cNvPr id="88"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7624092" y="3411005"/>
              <a:ext cx="291065" cy="243782"/>
            </a:xfrm>
            <a:prstGeom prst="rect">
              <a:avLst/>
            </a:prstGeom>
            <a:noFill/>
            <a:ln>
              <a:noFill/>
            </a:ln>
          </p:spPr>
        </p:pic>
        <p:sp>
          <p:nvSpPr>
            <p:cNvPr id="89" name="Oval 11"/>
            <p:cNvSpPr/>
            <p:nvPr/>
          </p:nvSpPr>
          <p:spPr bwMode="auto">
            <a:xfrm>
              <a:off x="7570938" y="3343896"/>
              <a:ext cx="377697" cy="378000"/>
            </a:xfrm>
            <a:prstGeom prst="ellipse">
              <a:avLst/>
            </a:prstGeom>
            <a:noFill/>
            <a:ln w="19050">
              <a:solidFill>
                <a:schemeClr val="tx1"/>
              </a:solidFill>
              <a:miter lim="800000"/>
              <a:headEnd/>
              <a:tailEnd/>
            </a:ln>
            <a:effectLst/>
          </p:spPr>
          <p:txBody>
            <a:bodyPr rtlCol="0" anchor="ctr"/>
            <a:lstStyle/>
            <a:p>
              <a:pPr algn="ctr"/>
              <a:endParaRPr lang="nl-BE" sz="800" b="1" spc="-40" dirty="0"/>
            </a:p>
          </p:txBody>
        </p:sp>
        <p:sp>
          <p:nvSpPr>
            <p:cNvPr id="90" name="TextBox 89"/>
            <p:cNvSpPr txBox="1"/>
            <p:nvPr/>
          </p:nvSpPr>
          <p:spPr>
            <a:xfrm>
              <a:off x="7570786" y="3439863"/>
              <a:ext cx="378000" cy="184666"/>
            </a:xfrm>
            <a:prstGeom prst="rect">
              <a:avLst/>
            </a:prstGeom>
            <a:noFill/>
          </p:spPr>
          <p:txBody>
            <a:bodyPr wrap="square" rtlCol="0" anchor="ctr">
              <a:spAutoFit/>
            </a:bodyPr>
            <a:lstStyle/>
            <a:p>
              <a:pPr algn="ctr"/>
              <a:r>
                <a:rPr lang="nl-BE" sz="600" b="1" spc="-40" dirty="0" smtClean="0"/>
                <a:t>FRONT</a:t>
              </a:r>
              <a:endParaRPr lang="nl-BE" sz="600" b="1" spc="-40" dirty="0"/>
            </a:p>
          </p:txBody>
        </p:sp>
        <p:pic>
          <p:nvPicPr>
            <p:cNvPr id="91"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8052518" y="3411004"/>
              <a:ext cx="291299" cy="243782"/>
            </a:xfrm>
            <a:prstGeom prst="rect">
              <a:avLst/>
            </a:prstGeom>
            <a:noFill/>
            <a:ln>
              <a:noFill/>
            </a:ln>
          </p:spPr>
        </p:pic>
        <p:sp>
          <p:nvSpPr>
            <p:cNvPr id="92" name="Oval 11"/>
            <p:cNvSpPr/>
            <p:nvPr/>
          </p:nvSpPr>
          <p:spPr bwMode="auto">
            <a:xfrm>
              <a:off x="7998430" y="3343895"/>
              <a:ext cx="378000" cy="378000"/>
            </a:xfrm>
            <a:prstGeom prst="ellipse">
              <a:avLst/>
            </a:prstGeom>
            <a:noFill/>
            <a:ln w="19050">
              <a:solidFill>
                <a:schemeClr val="tx1"/>
              </a:solidFill>
              <a:miter lim="800000"/>
              <a:headEnd/>
              <a:tailEnd/>
            </a:ln>
            <a:effectLst/>
          </p:spPr>
          <p:txBody>
            <a:bodyPr rtlCol="0" anchor="ctr"/>
            <a:lstStyle/>
            <a:p>
              <a:pPr algn="ctr"/>
              <a:endParaRPr lang="nl-BE" sz="600" b="1" dirty="0"/>
            </a:p>
          </p:txBody>
        </p:sp>
        <p:sp>
          <p:nvSpPr>
            <p:cNvPr id="93" name="TextBox 92"/>
            <p:cNvSpPr txBox="1"/>
            <p:nvPr/>
          </p:nvSpPr>
          <p:spPr>
            <a:xfrm>
              <a:off x="8021269" y="3442248"/>
              <a:ext cx="332324" cy="184666"/>
            </a:xfrm>
            <a:prstGeom prst="rect">
              <a:avLst/>
            </a:prstGeom>
            <a:noFill/>
          </p:spPr>
          <p:txBody>
            <a:bodyPr wrap="square" rtlCol="0" anchor="ctr">
              <a:spAutoFit/>
            </a:bodyPr>
            <a:lstStyle/>
            <a:p>
              <a:pPr algn="ctr"/>
              <a:r>
                <a:rPr lang="nl-BE" sz="600" b="1" dirty="0" smtClean="0"/>
                <a:t>LEFT</a:t>
              </a:r>
              <a:endParaRPr lang="nl-BE" sz="600" b="1" dirty="0"/>
            </a:p>
          </p:txBody>
        </p:sp>
        <p:pic>
          <p:nvPicPr>
            <p:cNvPr id="94"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8480498" y="3411005"/>
              <a:ext cx="291299" cy="243782"/>
            </a:xfrm>
            <a:prstGeom prst="rect">
              <a:avLst/>
            </a:prstGeom>
            <a:noFill/>
            <a:ln>
              <a:noFill/>
            </a:ln>
          </p:spPr>
        </p:pic>
        <p:sp>
          <p:nvSpPr>
            <p:cNvPr id="95" name="Oval 11"/>
            <p:cNvSpPr/>
            <p:nvPr/>
          </p:nvSpPr>
          <p:spPr bwMode="auto">
            <a:xfrm>
              <a:off x="8426075" y="3343896"/>
              <a:ext cx="378000" cy="378000"/>
            </a:xfrm>
            <a:prstGeom prst="ellipse">
              <a:avLst/>
            </a:prstGeom>
            <a:noFill/>
            <a:ln w="19050">
              <a:solidFill>
                <a:schemeClr val="tx1"/>
              </a:solidFill>
              <a:miter lim="800000"/>
              <a:headEnd/>
              <a:tailEnd/>
            </a:ln>
            <a:effectLst/>
          </p:spPr>
          <p:txBody>
            <a:bodyPr rtlCol="0" anchor="ctr"/>
            <a:lstStyle/>
            <a:p>
              <a:pPr algn="ctr"/>
              <a:endParaRPr lang="nl-BE" sz="800" b="1" spc="-10" dirty="0"/>
            </a:p>
          </p:txBody>
        </p:sp>
        <p:sp>
          <p:nvSpPr>
            <p:cNvPr id="96" name="TextBox 95"/>
            <p:cNvSpPr txBox="1"/>
            <p:nvPr/>
          </p:nvSpPr>
          <p:spPr>
            <a:xfrm>
              <a:off x="8426630" y="3439863"/>
              <a:ext cx="376891" cy="184666"/>
            </a:xfrm>
            <a:prstGeom prst="rect">
              <a:avLst/>
            </a:prstGeom>
            <a:noFill/>
          </p:spPr>
          <p:txBody>
            <a:bodyPr wrap="square" rtlCol="0" anchor="ctr">
              <a:spAutoFit/>
            </a:bodyPr>
            <a:lstStyle/>
            <a:p>
              <a:pPr algn="ctr"/>
              <a:r>
                <a:rPr lang="nl-BE" sz="600" b="1" spc="-10" dirty="0" smtClean="0"/>
                <a:t>RIGHT</a:t>
              </a:r>
              <a:endParaRPr lang="nl-BE" sz="600" b="1" spc="-10" dirty="0"/>
            </a:p>
          </p:txBody>
        </p:sp>
        <p:grpSp>
          <p:nvGrpSpPr>
            <p:cNvPr id="12" name="Group 188"/>
            <p:cNvGrpSpPr/>
            <p:nvPr/>
          </p:nvGrpSpPr>
          <p:grpSpPr>
            <a:xfrm>
              <a:off x="7100346" y="3695047"/>
              <a:ext cx="1746521" cy="253916"/>
              <a:chOff x="2679397" y="3628043"/>
              <a:chExt cx="1746521" cy="253916"/>
            </a:xfrm>
          </p:grpSpPr>
          <p:sp>
            <p:nvSpPr>
              <p:cNvPr id="111" name="TextBox 110"/>
              <p:cNvSpPr txBox="1"/>
              <p:nvPr/>
            </p:nvSpPr>
            <p:spPr>
              <a:xfrm>
                <a:off x="3107041" y="3628043"/>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112" name="TextBox 111"/>
              <p:cNvSpPr txBox="1"/>
              <p:nvPr/>
            </p:nvSpPr>
            <p:spPr>
              <a:xfrm>
                <a:off x="2679397" y="3628043"/>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113" name="TextBox 112"/>
              <p:cNvSpPr txBox="1"/>
              <p:nvPr/>
            </p:nvSpPr>
            <p:spPr>
              <a:xfrm>
                <a:off x="3534686" y="3628043"/>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114" name="TextBox 113"/>
              <p:cNvSpPr txBox="1"/>
              <p:nvPr/>
            </p:nvSpPr>
            <p:spPr>
              <a:xfrm>
                <a:off x="3962330" y="3628043"/>
                <a:ext cx="463588" cy="253916"/>
              </a:xfrm>
              <a:prstGeom prst="rect">
                <a:avLst/>
              </a:prstGeom>
              <a:noFill/>
            </p:spPr>
            <p:txBody>
              <a:bodyPr wrap="none" rtlCol="0">
                <a:spAutoFit/>
              </a:bodyPr>
              <a:lstStyle/>
              <a:p>
                <a:r>
                  <a:rPr lang="en-US" sz="1000" b="1" spc="-100" dirty="0" smtClean="0"/>
                  <a:t>4 days</a:t>
                </a:r>
                <a:endParaRPr lang="en-US" sz="1000" b="1" spc="-100" dirty="0"/>
              </a:p>
            </p:txBody>
          </p:sp>
        </p:grpSp>
        <p:sp>
          <p:nvSpPr>
            <p:cNvPr id="98" name="Rectangle 97"/>
            <p:cNvSpPr/>
            <p:nvPr/>
          </p:nvSpPr>
          <p:spPr bwMode="auto">
            <a:xfrm>
              <a:off x="7096106" y="1658049"/>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99" name="Rectangle 98"/>
            <p:cNvSpPr/>
            <p:nvPr/>
          </p:nvSpPr>
          <p:spPr bwMode="auto">
            <a:xfrm>
              <a:off x="7364914" y="136208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ORANGE TOAD</a:t>
              </a:r>
              <a:endParaRPr lang="en-US" sz="1400" b="1" spc="-80" dirty="0">
                <a:solidFill>
                  <a:schemeClr val="accent6"/>
                </a:solidFill>
              </a:endParaRPr>
            </a:p>
          </p:txBody>
        </p:sp>
        <p:sp>
          <p:nvSpPr>
            <p:cNvPr id="107" name="Rectangle 106"/>
            <p:cNvSpPr/>
            <p:nvPr/>
          </p:nvSpPr>
          <p:spPr bwMode="auto">
            <a:xfrm>
              <a:off x="7096106" y="136208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108" name="TextBox 107"/>
            <p:cNvSpPr txBox="1"/>
            <p:nvPr/>
          </p:nvSpPr>
          <p:spPr>
            <a:xfrm>
              <a:off x="7083456" y="1338175"/>
              <a:ext cx="269626" cy="338554"/>
            </a:xfrm>
            <a:prstGeom prst="rect">
              <a:avLst/>
            </a:prstGeom>
            <a:noFill/>
          </p:spPr>
          <p:txBody>
            <a:bodyPr wrap="none" rtlCol="0" anchor="ctr">
              <a:spAutoFit/>
            </a:bodyPr>
            <a:lstStyle/>
            <a:p>
              <a:pPr algn="ctr"/>
              <a:r>
                <a:rPr lang="nl-BE" sz="1600" b="1" spc="-150" dirty="0" smtClean="0"/>
                <a:t>6</a:t>
              </a:r>
              <a:endParaRPr lang="nl-BE" sz="1600" b="1" spc="-150" dirty="0"/>
            </a:p>
          </p:txBody>
        </p:sp>
        <p:pic>
          <p:nvPicPr>
            <p:cNvPr id="109" name="Picture 10" descr="http://images.wikia.com/fantendo/images/6/6c/OrangeToadFront.png"/>
            <p:cNvPicPr>
              <a:picLocks noChangeAspect="1" noChangeArrowheads="1"/>
            </p:cNvPicPr>
            <p:nvPr/>
          </p:nvPicPr>
          <p:blipFill>
            <a:blip r:embed="rId15" cstate="print"/>
            <a:srcRect/>
            <a:stretch>
              <a:fillRect/>
            </a:stretch>
          </p:blipFill>
          <p:spPr bwMode="auto">
            <a:xfrm>
              <a:off x="7909096" y="1700753"/>
              <a:ext cx="870117" cy="1485000"/>
            </a:xfrm>
            <a:prstGeom prst="rect">
              <a:avLst/>
            </a:prstGeom>
            <a:noFill/>
          </p:spPr>
        </p:pic>
        <p:pic>
          <p:nvPicPr>
            <p:cNvPr id="110" name="Picture 6" descr="C:\Users\Diha\Pictures\LDDScreenShot3.png"/>
            <p:cNvPicPr>
              <a:picLocks noChangeAspect="1" noChangeArrowheads="1"/>
            </p:cNvPicPr>
            <p:nvPr/>
          </p:nvPicPr>
          <p:blipFill>
            <a:blip r:embed="rId16" cstate="print"/>
            <a:srcRect l="13858" r="13149"/>
            <a:stretch>
              <a:fillRect/>
            </a:stretch>
          </p:blipFill>
          <p:spPr bwMode="auto">
            <a:xfrm>
              <a:off x="7203499" y="2309014"/>
              <a:ext cx="741570" cy="621000"/>
            </a:xfrm>
            <a:prstGeom prst="rect">
              <a:avLst/>
            </a:prstGeom>
            <a:noFill/>
          </p:spPr>
        </p:pic>
      </p:grpSp>
      <p:grpSp>
        <p:nvGrpSpPr>
          <p:cNvPr id="13" name="Group 330"/>
          <p:cNvGrpSpPr/>
          <p:nvPr/>
        </p:nvGrpSpPr>
        <p:grpSpPr>
          <a:xfrm>
            <a:off x="1813500" y="0"/>
            <a:ext cx="1890000" cy="2700000"/>
            <a:chOff x="817466" y="3880496"/>
            <a:chExt cx="1890000" cy="2700000"/>
          </a:xfrm>
        </p:grpSpPr>
        <p:sp>
          <p:nvSpPr>
            <p:cNvPr id="305" name="Rectangle 304"/>
            <p:cNvSpPr/>
            <p:nvPr/>
          </p:nvSpPr>
          <p:spPr bwMode="auto">
            <a:xfrm>
              <a:off x="817466" y="3880496"/>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306" name="Rectangle 305"/>
            <p:cNvSpPr/>
            <p:nvPr/>
          </p:nvSpPr>
          <p:spPr bwMode="auto">
            <a:xfrm>
              <a:off x="884966" y="3947996"/>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286" name="Picture 4" descr="http://cache.lego.com/images/factory/pab/bricks/4220634_8.jpg"/>
            <p:cNvPicPr>
              <a:picLocks noChangeAspect="1" noChangeArrowheads="1"/>
            </p:cNvPicPr>
            <p:nvPr/>
          </p:nvPicPr>
          <p:blipFill>
            <a:blip r:embed="rId17"/>
            <a:srcRect/>
            <a:stretch>
              <a:fillRect/>
            </a:stretch>
          </p:blipFill>
          <p:spPr bwMode="auto">
            <a:xfrm>
              <a:off x="2356466" y="3959434"/>
              <a:ext cx="270000" cy="270000"/>
            </a:xfrm>
            <a:prstGeom prst="rect">
              <a:avLst/>
            </a:prstGeom>
            <a:noFill/>
          </p:spPr>
        </p:pic>
        <p:sp>
          <p:nvSpPr>
            <p:cNvPr id="287" name="Rectangle 286"/>
            <p:cNvSpPr/>
            <p:nvPr/>
          </p:nvSpPr>
          <p:spPr bwMode="auto">
            <a:xfrm>
              <a:off x="884966" y="5823963"/>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288" name="Rectangle 287"/>
            <p:cNvSpPr/>
            <p:nvPr/>
          </p:nvSpPr>
          <p:spPr bwMode="auto">
            <a:xfrm>
              <a:off x="884966" y="4242415"/>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297" name="TextBox 296"/>
            <p:cNvSpPr txBox="1"/>
            <p:nvPr/>
          </p:nvSpPr>
          <p:spPr>
            <a:xfrm>
              <a:off x="1316850" y="6269888"/>
              <a:ext cx="359714" cy="196207"/>
            </a:xfrm>
            <a:prstGeom prst="rect">
              <a:avLst/>
            </a:prstGeom>
            <a:noFill/>
          </p:spPr>
          <p:txBody>
            <a:bodyPr wrap="none" rtlCol="0">
              <a:spAutoFit/>
            </a:bodyPr>
            <a:lstStyle/>
            <a:p>
              <a:r>
                <a:rPr lang="en-US" sz="1100" b="1" spc="-100" dirty="0" smtClean="0"/>
                <a:t>2 days</a:t>
              </a:r>
              <a:endParaRPr lang="en-US" sz="1100" b="1" spc="-100" dirty="0"/>
            </a:p>
          </p:txBody>
        </p:sp>
        <p:sp>
          <p:nvSpPr>
            <p:cNvPr id="298" name="TextBox 297"/>
            <p:cNvSpPr txBox="1"/>
            <p:nvPr/>
          </p:nvSpPr>
          <p:spPr>
            <a:xfrm>
              <a:off x="889206" y="6269888"/>
              <a:ext cx="359714" cy="196207"/>
            </a:xfrm>
            <a:prstGeom prst="rect">
              <a:avLst/>
            </a:prstGeom>
            <a:noFill/>
          </p:spPr>
          <p:txBody>
            <a:bodyPr wrap="none" rtlCol="0">
              <a:spAutoFit/>
            </a:bodyPr>
            <a:lstStyle/>
            <a:p>
              <a:r>
                <a:rPr lang="en-US" sz="1100" b="1" spc="-100" dirty="0" smtClean="0"/>
                <a:t>4 days</a:t>
              </a:r>
              <a:endParaRPr lang="en-US" sz="1100" b="1" spc="-100" dirty="0"/>
            </a:p>
          </p:txBody>
        </p:sp>
        <p:grpSp>
          <p:nvGrpSpPr>
            <p:cNvPr id="14" name="Group 17"/>
            <p:cNvGrpSpPr>
              <a:grpSpLocks noChangeAspect="1"/>
            </p:cNvGrpSpPr>
            <p:nvPr/>
          </p:nvGrpSpPr>
          <p:grpSpPr>
            <a:xfrm>
              <a:off x="932008" y="5928262"/>
              <a:ext cx="378000" cy="378000"/>
              <a:chOff x="1000100" y="4429132"/>
              <a:chExt cx="1440000" cy="1440000"/>
            </a:xfrm>
          </p:grpSpPr>
          <p:pic>
            <p:nvPicPr>
              <p:cNvPr id="303" name="Picture 7" descr="http://www.fotosearch.com/bthumb/UNC/UNC108/u10350440.jpg"/>
              <p:cNvPicPr>
                <a:picLocks noChangeAspect="1" noChangeArrowheads="1"/>
              </p:cNvPicPr>
              <p:nvPr/>
            </p:nvPicPr>
            <p:blipFill>
              <a:blip r:embed="rId11">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095610" y="4789132"/>
                <a:ext cx="1248980" cy="720000"/>
              </a:xfrm>
              <a:prstGeom prst="rect">
                <a:avLst/>
              </a:prstGeom>
              <a:noFill/>
              <a:ln w="28575">
                <a:noFill/>
              </a:ln>
            </p:spPr>
          </p:pic>
          <p:sp>
            <p:nvSpPr>
              <p:cNvPr id="304" name="Oval 303"/>
              <p:cNvSpPr/>
              <p:nvPr/>
            </p:nvSpPr>
            <p:spPr bwMode="auto">
              <a:xfrm>
                <a:off x="1000100" y="4429132"/>
                <a:ext cx="1440000" cy="1440000"/>
              </a:xfrm>
              <a:prstGeom prst="ellipse">
                <a:avLst/>
              </a:prstGeom>
              <a:noFill/>
              <a:ln w="28575">
                <a:solidFill>
                  <a:schemeClr val="tx1"/>
                </a:solidFill>
                <a:miter lim="800000"/>
                <a:headEnd/>
                <a:tailEnd/>
              </a:ln>
              <a:effectLst/>
            </p:spPr>
            <p:txBody>
              <a:bodyPr rtlCol="0" anchor="ctr"/>
              <a:lstStyle/>
              <a:p>
                <a:pPr algn="ctr"/>
                <a:r>
                  <a:rPr lang="en-US" sz="2400" b="1" dirty="0" smtClean="0"/>
                  <a:t>P</a:t>
                </a:r>
                <a:endParaRPr lang="en-US" sz="4000" b="1" dirty="0"/>
              </a:p>
            </p:txBody>
          </p:sp>
        </p:grpSp>
        <p:grpSp>
          <p:nvGrpSpPr>
            <p:cNvPr id="15" name="Group 43"/>
            <p:cNvGrpSpPr>
              <a:grpSpLocks noChangeAspect="1"/>
            </p:cNvGrpSpPr>
            <p:nvPr/>
          </p:nvGrpSpPr>
          <p:grpSpPr>
            <a:xfrm>
              <a:off x="1359653" y="5928262"/>
              <a:ext cx="378000" cy="378000"/>
              <a:chOff x="1000100" y="4429132"/>
              <a:chExt cx="1440000" cy="1440000"/>
            </a:xfrm>
          </p:grpSpPr>
          <p:pic>
            <p:nvPicPr>
              <p:cNvPr id="301" name="Picture 7" descr="http://www.fotosearch.com/bthumb/UNC/UNC108/u10350440.jpg"/>
              <p:cNvPicPr>
                <a:picLocks noChangeAspect="1" noChangeArrowheads="1"/>
              </p:cNvPicPr>
              <p:nvPr/>
            </p:nvPicPr>
            <p:blipFill>
              <a:blip r:embed="rId11">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095610" y="4789132"/>
                <a:ext cx="1248980" cy="720000"/>
              </a:xfrm>
              <a:prstGeom prst="rect">
                <a:avLst/>
              </a:prstGeom>
              <a:noFill/>
              <a:ln w="28575">
                <a:noFill/>
              </a:ln>
            </p:spPr>
          </p:pic>
          <p:sp>
            <p:nvSpPr>
              <p:cNvPr id="302" name="Oval 301"/>
              <p:cNvSpPr/>
              <p:nvPr/>
            </p:nvSpPr>
            <p:spPr bwMode="auto">
              <a:xfrm>
                <a:off x="1000100" y="4429132"/>
                <a:ext cx="1440000" cy="1440000"/>
              </a:xfrm>
              <a:prstGeom prst="ellipse">
                <a:avLst/>
              </a:prstGeom>
              <a:noFill/>
              <a:ln w="28575">
                <a:solidFill>
                  <a:schemeClr val="tx1"/>
                </a:solidFill>
                <a:miter lim="800000"/>
                <a:headEnd/>
                <a:tailEnd/>
              </a:ln>
              <a:effectLst/>
            </p:spPr>
            <p:txBody>
              <a:bodyPr rtlCol="0" anchor="ctr"/>
              <a:lstStyle/>
              <a:p>
                <a:pPr algn="ctr"/>
                <a:r>
                  <a:rPr lang="en-US" sz="2400" b="1" dirty="0" smtClean="0"/>
                  <a:t>J</a:t>
                </a:r>
                <a:endParaRPr lang="en-US" sz="4000" b="1" dirty="0"/>
              </a:p>
            </p:txBody>
          </p:sp>
        </p:grpSp>
        <p:pic>
          <p:nvPicPr>
            <p:cNvPr id="290" name="Picture 2" descr="http://www.marcofolio.net/images/stories/art/inspiration/game_heroes/yoshi.jpg"/>
            <p:cNvPicPr>
              <a:picLocks noChangeAspect="1" noChangeArrowheads="1"/>
            </p:cNvPicPr>
            <p:nvPr/>
          </p:nvPicPr>
          <p:blipFill>
            <a:blip r:embed="rId18" cstate="print"/>
            <a:srcRect/>
            <a:stretch>
              <a:fillRect/>
            </a:stretch>
          </p:blipFill>
          <p:spPr bwMode="auto">
            <a:xfrm>
              <a:off x="956917" y="4356645"/>
              <a:ext cx="997537" cy="1350000"/>
            </a:xfrm>
            <a:prstGeom prst="rect">
              <a:avLst/>
            </a:prstGeom>
            <a:noFill/>
          </p:spPr>
        </p:pic>
        <p:sp>
          <p:nvSpPr>
            <p:cNvPr id="291" name="Rectangle 290"/>
            <p:cNvSpPr/>
            <p:nvPr/>
          </p:nvSpPr>
          <p:spPr bwMode="auto">
            <a:xfrm>
              <a:off x="2342966" y="3946453"/>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292" name="Picture 1" descr="C:\Users\Diha\Pictures\LDDScreenShot10.png"/>
            <p:cNvPicPr>
              <a:picLocks noChangeAspect="1" noChangeArrowheads="1"/>
            </p:cNvPicPr>
            <p:nvPr/>
          </p:nvPicPr>
          <p:blipFill>
            <a:blip r:embed="rId12" cstate="print"/>
            <a:srcRect/>
            <a:stretch>
              <a:fillRect/>
            </a:stretch>
          </p:blipFill>
          <p:spPr bwMode="auto">
            <a:xfrm>
              <a:off x="1867751" y="5220879"/>
              <a:ext cx="750099" cy="474719"/>
            </a:xfrm>
            <a:prstGeom prst="rect">
              <a:avLst/>
            </a:prstGeom>
            <a:noFill/>
          </p:spPr>
        </p:pic>
        <p:sp>
          <p:nvSpPr>
            <p:cNvPr id="293" name="Rectangle 292"/>
            <p:cNvSpPr/>
            <p:nvPr/>
          </p:nvSpPr>
          <p:spPr bwMode="auto">
            <a:xfrm>
              <a:off x="884966" y="4242415"/>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294" name="Rectangle 293"/>
            <p:cNvSpPr/>
            <p:nvPr/>
          </p:nvSpPr>
          <p:spPr bwMode="auto">
            <a:xfrm>
              <a:off x="1153774" y="3946453"/>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YOSHI</a:t>
              </a:r>
              <a:endParaRPr lang="en-US" sz="1900" b="1" spc="-80" dirty="0">
                <a:solidFill>
                  <a:schemeClr val="accent6"/>
                </a:solidFill>
              </a:endParaRPr>
            </a:p>
          </p:txBody>
        </p:sp>
        <p:sp>
          <p:nvSpPr>
            <p:cNvPr id="295" name="Rectangle 294"/>
            <p:cNvSpPr/>
            <p:nvPr/>
          </p:nvSpPr>
          <p:spPr bwMode="auto">
            <a:xfrm>
              <a:off x="884966" y="3946453"/>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296" name="TextBox 295"/>
            <p:cNvSpPr txBox="1"/>
            <p:nvPr/>
          </p:nvSpPr>
          <p:spPr>
            <a:xfrm>
              <a:off x="867024" y="3930650"/>
              <a:ext cx="269626" cy="338554"/>
            </a:xfrm>
            <a:prstGeom prst="rect">
              <a:avLst/>
            </a:prstGeom>
            <a:noFill/>
          </p:spPr>
          <p:txBody>
            <a:bodyPr wrap="none" rtlCol="0" anchor="ctr">
              <a:spAutoFit/>
            </a:bodyPr>
            <a:lstStyle/>
            <a:p>
              <a:pPr algn="ctr"/>
              <a:r>
                <a:rPr lang="nl-BE" sz="1600" b="1" spc="-150" dirty="0" smtClean="0"/>
                <a:t>2</a:t>
              </a:r>
              <a:endParaRPr lang="nl-BE" sz="1600" b="1" spc="-150" dirty="0"/>
            </a:p>
          </p:txBody>
        </p:sp>
      </p:grpSp>
      <p:grpSp>
        <p:nvGrpSpPr>
          <p:cNvPr id="16" name="Group 208"/>
          <p:cNvGrpSpPr/>
          <p:nvPr/>
        </p:nvGrpSpPr>
        <p:grpSpPr>
          <a:xfrm>
            <a:off x="5440500" y="0"/>
            <a:ext cx="1890000" cy="2700000"/>
            <a:chOff x="2796737" y="1296130"/>
            <a:chExt cx="1890000" cy="2700000"/>
          </a:xfrm>
        </p:grpSpPr>
        <p:grpSp>
          <p:nvGrpSpPr>
            <p:cNvPr id="17" name="Group 31"/>
            <p:cNvGrpSpPr/>
            <p:nvPr/>
          </p:nvGrpSpPr>
          <p:grpSpPr>
            <a:xfrm>
              <a:off x="2796737" y="1296130"/>
              <a:ext cx="1890000" cy="2700000"/>
              <a:chOff x="4216562" y="1268199"/>
              <a:chExt cx="2520000" cy="3600000"/>
            </a:xfrm>
          </p:grpSpPr>
          <p:sp>
            <p:nvSpPr>
              <p:cNvPr id="145" name="Rectangle 144"/>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146" name="Rectangle 145"/>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pic>
          <p:nvPicPr>
            <p:cNvPr id="118" name="Picture 9" descr="http://cache.lego.com/images/factory/pab/bricks/300523_8.jpg"/>
            <p:cNvPicPr>
              <a:picLocks noChangeAspect="1" noChangeArrowheads="1"/>
            </p:cNvPicPr>
            <p:nvPr/>
          </p:nvPicPr>
          <p:blipFill>
            <a:blip r:embed="rId19"/>
            <a:srcRect/>
            <a:stretch>
              <a:fillRect/>
            </a:stretch>
          </p:blipFill>
          <p:spPr bwMode="auto">
            <a:xfrm>
              <a:off x="4332499" y="1375068"/>
              <a:ext cx="270000" cy="270000"/>
            </a:xfrm>
            <a:prstGeom prst="rect">
              <a:avLst/>
            </a:prstGeom>
            <a:noFill/>
          </p:spPr>
        </p:pic>
        <p:sp>
          <p:nvSpPr>
            <p:cNvPr id="119" name="Rectangle 118"/>
            <p:cNvSpPr/>
            <p:nvPr/>
          </p:nvSpPr>
          <p:spPr bwMode="auto">
            <a:xfrm>
              <a:off x="2860999" y="3239597"/>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sz="1400" dirty="0"/>
            </a:p>
          </p:txBody>
        </p:sp>
        <p:sp>
          <p:nvSpPr>
            <p:cNvPr id="120" name="Rectangle 119"/>
            <p:cNvSpPr/>
            <p:nvPr/>
          </p:nvSpPr>
          <p:spPr bwMode="auto">
            <a:xfrm>
              <a:off x="2860999" y="1658049"/>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121" name="Rectangle 120"/>
            <p:cNvSpPr/>
            <p:nvPr/>
          </p:nvSpPr>
          <p:spPr bwMode="auto">
            <a:xfrm>
              <a:off x="4318999" y="136208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122"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2962272" y="3411005"/>
              <a:ext cx="291299" cy="243782"/>
            </a:xfrm>
            <a:prstGeom prst="rect">
              <a:avLst/>
            </a:prstGeom>
            <a:noFill/>
            <a:ln>
              <a:noFill/>
            </a:ln>
          </p:spPr>
        </p:pic>
        <p:sp>
          <p:nvSpPr>
            <p:cNvPr id="123" name="Oval 122"/>
            <p:cNvSpPr/>
            <p:nvPr/>
          </p:nvSpPr>
          <p:spPr bwMode="auto">
            <a:xfrm>
              <a:off x="2908033" y="3343896"/>
              <a:ext cx="378000" cy="378000"/>
            </a:xfrm>
            <a:prstGeom prst="ellipse">
              <a:avLst/>
            </a:prstGeom>
            <a:noFill/>
            <a:ln w="19050">
              <a:solidFill>
                <a:schemeClr val="tx1"/>
              </a:solidFill>
              <a:miter lim="800000"/>
              <a:headEnd/>
              <a:tailEnd/>
            </a:ln>
            <a:effectLst/>
          </p:spPr>
          <p:txBody>
            <a:bodyPr rtlCol="0" anchor="ctr"/>
            <a:lstStyle/>
            <a:p>
              <a:pPr algn="ctr"/>
              <a:endParaRPr lang="nl-BE" sz="600" b="1" spc="-20" dirty="0"/>
            </a:p>
          </p:txBody>
        </p:sp>
        <p:sp>
          <p:nvSpPr>
            <p:cNvPr id="124" name="TextBox 123"/>
            <p:cNvSpPr txBox="1"/>
            <p:nvPr/>
          </p:nvSpPr>
          <p:spPr>
            <a:xfrm>
              <a:off x="2921727" y="3439863"/>
              <a:ext cx="350613" cy="184666"/>
            </a:xfrm>
            <a:prstGeom prst="rect">
              <a:avLst/>
            </a:prstGeom>
            <a:noFill/>
          </p:spPr>
          <p:txBody>
            <a:bodyPr wrap="square" rtlCol="0" anchor="ctr">
              <a:spAutoFit/>
            </a:bodyPr>
            <a:lstStyle/>
            <a:p>
              <a:pPr algn="ctr"/>
              <a:r>
                <a:rPr lang="nl-BE" sz="600" b="1" spc="-20" dirty="0" smtClean="0"/>
                <a:t>BACK</a:t>
              </a:r>
              <a:endParaRPr lang="nl-BE" sz="600" b="1" spc="-20" dirty="0"/>
            </a:p>
          </p:txBody>
        </p:sp>
        <p:pic>
          <p:nvPicPr>
            <p:cNvPr id="125"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3388984" y="3411005"/>
              <a:ext cx="291065" cy="243782"/>
            </a:xfrm>
            <a:prstGeom prst="rect">
              <a:avLst/>
            </a:prstGeom>
            <a:noFill/>
            <a:ln>
              <a:noFill/>
            </a:ln>
          </p:spPr>
        </p:pic>
        <p:sp>
          <p:nvSpPr>
            <p:cNvPr id="126" name="Oval 11"/>
            <p:cNvSpPr/>
            <p:nvPr/>
          </p:nvSpPr>
          <p:spPr bwMode="auto">
            <a:xfrm>
              <a:off x="3335830" y="3343896"/>
              <a:ext cx="377697" cy="378000"/>
            </a:xfrm>
            <a:prstGeom prst="ellipse">
              <a:avLst/>
            </a:prstGeom>
            <a:noFill/>
            <a:ln w="19050">
              <a:solidFill>
                <a:schemeClr val="tx1"/>
              </a:solidFill>
              <a:miter lim="800000"/>
              <a:headEnd/>
              <a:tailEnd/>
            </a:ln>
            <a:effectLst/>
          </p:spPr>
          <p:txBody>
            <a:bodyPr rtlCol="0" anchor="ctr"/>
            <a:lstStyle/>
            <a:p>
              <a:pPr algn="ctr"/>
              <a:endParaRPr lang="nl-BE" sz="800" b="1" spc="-40" dirty="0"/>
            </a:p>
          </p:txBody>
        </p:sp>
        <p:sp>
          <p:nvSpPr>
            <p:cNvPr id="127" name="TextBox 126"/>
            <p:cNvSpPr txBox="1"/>
            <p:nvPr/>
          </p:nvSpPr>
          <p:spPr>
            <a:xfrm>
              <a:off x="3335678" y="3439863"/>
              <a:ext cx="378000" cy="184666"/>
            </a:xfrm>
            <a:prstGeom prst="rect">
              <a:avLst/>
            </a:prstGeom>
            <a:noFill/>
          </p:spPr>
          <p:txBody>
            <a:bodyPr wrap="square" rtlCol="0" anchor="ctr">
              <a:spAutoFit/>
            </a:bodyPr>
            <a:lstStyle/>
            <a:p>
              <a:pPr algn="ctr"/>
              <a:r>
                <a:rPr lang="nl-BE" sz="600" b="1" spc="-40" dirty="0" smtClean="0"/>
                <a:t>FRONT</a:t>
              </a:r>
              <a:endParaRPr lang="nl-BE" sz="600" b="1" spc="-40" dirty="0"/>
            </a:p>
          </p:txBody>
        </p:sp>
        <p:pic>
          <p:nvPicPr>
            <p:cNvPr id="128"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3817411" y="3411004"/>
              <a:ext cx="291299" cy="243782"/>
            </a:xfrm>
            <a:prstGeom prst="rect">
              <a:avLst/>
            </a:prstGeom>
            <a:noFill/>
            <a:ln>
              <a:noFill/>
            </a:ln>
          </p:spPr>
        </p:pic>
        <p:sp>
          <p:nvSpPr>
            <p:cNvPr id="129" name="Oval 11"/>
            <p:cNvSpPr/>
            <p:nvPr/>
          </p:nvSpPr>
          <p:spPr bwMode="auto">
            <a:xfrm>
              <a:off x="3763323" y="3343895"/>
              <a:ext cx="378000" cy="378000"/>
            </a:xfrm>
            <a:prstGeom prst="ellipse">
              <a:avLst/>
            </a:prstGeom>
            <a:noFill/>
            <a:ln w="19050">
              <a:solidFill>
                <a:schemeClr val="tx1"/>
              </a:solidFill>
              <a:miter lim="800000"/>
              <a:headEnd/>
              <a:tailEnd/>
            </a:ln>
            <a:effectLst/>
          </p:spPr>
          <p:txBody>
            <a:bodyPr rtlCol="0" anchor="ctr"/>
            <a:lstStyle/>
            <a:p>
              <a:pPr algn="ctr"/>
              <a:endParaRPr lang="nl-BE" sz="600" b="1" dirty="0"/>
            </a:p>
          </p:txBody>
        </p:sp>
        <p:sp>
          <p:nvSpPr>
            <p:cNvPr id="130" name="TextBox 129"/>
            <p:cNvSpPr txBox="1"/>
            <p:nvPr/>
          </p:nvSpPr>
          <p:spPr>
            <a:xfrm>
              <a:off x="3786162" y="3442248"/>
              <a:ext cx="332324" cy="184666"/>
            </a:xfrm>
            <a:prstGeom prst="rect">
              <a:avLst/>
            </a:prstGeom>
            <a:noFill/>
          </p:spPr>
          <p:txBody>
            <a:bodyPr wrap="square" rtlCol="0" anchor="ctr">
              <a:spAutoFit/>
            </a:bodyPr>
            <a:lstStyle/>
            <a:p>
              <a:pPr algn="ctr"/>
              <a:r>
                <a:rPr lang="nl-BE" sz="600" b="1" dirty="0" smtClean="0"/>
                <a:t>LEFT</a:t>
              </a:r>
              <a:endParaRPr lang="nl-BE" sz="600" b="1" dirty="0"/>
            </a:p>
          </p:txBody>
        </p:sp>
        <p:pic>
          <p:nvPicPr>
            <p:cNvPr id="131"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4245391" y="3411005"/>
              <a:ext cx="291299" cy="243782"/>
            </a:xfrm>
            <a:prstGeom prst="rect">
              <a:avLst/>
            </a:prstGeom>
            <a:noFill/>
            <a:ln>
              <a:noFill/>
            </a:ln>
          </p:spPr>
        </p:pic>
        <p:sp>
          <p:nvSpPr>
            <p:cNvPr id="132" name="Oval 11"/>
            <p:cNvSpPr/>
            <p:nvPr/>
          </p:nvSpPr>
          <p:spPr bwMode="auto">
            <a:xfrm>
              <a:off x="4190968" y="3343896"/>
              <a:ext cx="378000" cy="378000"/>
            </a:xfrm>
            <a:prstGeom prst="ellipse">
              <a:avLst/>
            </a:prstGeom>
            <a:noFill/>
            <a:ln w="19050">
              <a:solidFill>
                <a:schemeClr val="tx1"/>
              </a:solidFill>
              <a:miter lim="800000"/>
              <a:headEnd/>
              <a:tailEnd/>
            </a:ln>
            <a:effectLst/>
          </p:spPr>
          <p:txBody>
            <a:bodyPr rtlCol="0" anchor="ctr"/>
            <a:lstStyle/>
            <a:p>
              <a:pPr algn="ctr"/>
              <a:endParaRPr lang="nl-BE" sz="800" b="1" spc="-10" dirty="0"/>
            </a:p>
          </p:txBody>
        </p:sp>
        <p:sp>
          <p:nvSpPr>
            <p:cNvPr id="133" name="TextBox 132"/>
            <p:cNvSpPr txBox="1"/>
            <p:nvPr/>
          </p:nvSpPr>
          <p:spPr>
            <a:xfrm>
              <a:off x="4191523" y="3439863"/>
              <a:ext cx="376891" cy="184666"/>
            </a:xfrm>
            <a:prstGeom prst="rect">
              <a:avLst/>
            </a:prstGeom>
            <a:noFill/>
          </p:spPr>
          <p:txBody>
            <a:bodyPr wrap="square" rtlCol="0" anchor="ctr">
              <a:spAutoFit/>
            </a:bodyPr>
            <a:lstStyle/>
            <a:p>
              <a:pPr algn="ctr"/>
              <a:r>
                <a:rPr lang="nl-BE" sz="600" b="1" spc="-10" dirty="0" smtClean="0"/>
                <a:t>RIGHT</a:t>
              </a:r>
              <a:endParaRPr lang="nl-BE" sz="600" b="1" spc="-10" dirty="0"/>
            </a:p>
          </p:txBody>
        </p:sp>
        <p:grpSp>
          <p:nvGrpSpPr>
            <p:cNvPr id="18" name="Group 190"/>
            <p:cNvGrpSpPr/>
            <p:nvPr/>
          </p:nvGrpSpPr>
          <p:grpSpPr>
            <a:xfrm>
              <a:off x="2868476" y="3695047"/>
              <a:ext cx="1746522" cy="253916"/>
              <a:chOff x="7318311" y="3628043"/>
              <a:chExt cx="1746522" cy="253916"/>
            </a:xfrm>
          </p:grpSpPr>
          <p:sp>
            <p:nvSpPr>
              <p:cNvPr id="141" name="TextBox 140"/>
              <p:cNvSpPr txBox="1"/>
              <p:nvPr/>
            </p:nvSpPr>
            <p:spPr>
              <a:xfrm>
                <a:off x="7745956" y="3628043"/>
                <a:ext cx="463588" cy="253916"/>
              </a:xfrm>
              <a:prstGeom prst="rect">
                <a:avLst/>
              </a:prstGeom>
              <a:noFill/>
            </p:spPr>
            <p:txBody>
              <a:bodyPr wrap="none" rtlCol="0">
                <a:spAutoFit/>
              </a:bodyPr>
              <a:lstStyle/>
              <a:p>
                <a:r>
                  <a:rPr lang="en-US" sz="1000" b="1" spc="-100" dirty="0" smtClean="0"/>
                  <a:t>6 days</a:t>
                </a:r>
                <a:endParaRPr lang="en-US" sz="1000" b="1" spc="-100" dirty="0"/>
              </a:p>
            </p:txBody>
          </p:sp>
          <p:sp>
            <p:nvSpPr>
              <p:cNvPr id="142" name="TextBox 141"/>
              <p:cNvSpPr txBox="1"/>
              <p:nvPr/>
            </p:nvSpPr>
            <p:spPr>
              <a:xfrm>
                <a:off x="7318311" y="3628043"/>
                <a:ext cx="463588" cy="253916"/>
              </a:xfrm>
              <a:prstGeom prst="rect">
                <a:avLst/>
              </a:prstGeom>
              <a:noFill/>
            </p:spPr>
            <p:txBody>
              <a:bodyPr wrap="none" rtlCol="0">
                <a:spAutoFit/>
              </a:bodyPr>
              <a:lstStyle/>
              <a:p>
                <a:r>
                  <a:rPr lang="en-US" sz="1000" b="1" spc="-100" dirty="0" smtClean="0"/>
                  <a:t>6 days</a:t>
                </a:r>
                <a:endParaRPr lang="en-US" sz="1000" b="1" spc="-100" dirty="0"/>
              </a:p>
            </p:txBody>
          </p:sp>
          <p:sp>
            <p:nvSpPr>
              <p:cNvPr id="143" name="TextBox 142"/>
              <p:cNvSpPr txBox="1"/>
              <p:nvPr/>
            </p:nvSpPr>
            <p:spPr>
              <a:xfrm>
                <a:off x="8173601" y="3628043"/>
                <a:ext cx="463588" cy="253916"/>
              </a:xfrm>
              <a:prstGeom prst="rect">
                <a:avLst/>
              </a:prstGeom>
              <a:noFill/>
            </p:spPr>
            <p:txBody>
              <a:bodyPr wrap="none" rtlCol="0">
                <a:spAutoFit/>
              </a:bodyPr>
              <a:lstStyle/>
              <a:p>
                <a:r>
                  <a:rPr lang="en-US" sz="1000" b="1" spc="-100" dirty="0" smtClean="0"/>
                  <a:t>6 days</a:t>
                </a:r>
                <a:endParaRPr lang="en-US" sz="1000" b="1" spc="-100" dirty="0"/>
              </a:p>
            </p:txBody>
          </p:sp>
          <p:sp>
            <p:nvSpPr>
              <p:cNvPr id="144" name="TextBox 143"/>
              <p:cNvSpPr txBox="1"/>
              <p:nvPr/>
            </p:nvSpPr>
            <p:spPr>
              <a:xfrm>
                <a:off x="8601245" y="3628043"/>
                <a:ext cx="463588" cy="253916"/>
              </a:xfrm>
              <a:prstGeom prst="rect">
                <a:avLst/>
              </a:prstGeom>
              <a:noFill/>
            </p:spPr>
            <p:txBody>
              <a:bodyPr wrap="none" rtlCol="0">
                <a:spAutoFit/>
              </a:bodyPr>
              <a:lstStyle/>
              <a:p>
                <a:r>
                  <a:rPr lang="en-US" sz="1000" b="1" spc="-100" dirty="0" smtClean="0"/>
                  <a:t>6 days</a:t>
                </a:r>
                <a:endParaRPr lang="en-US" sz="1000" b="1" spc="-100" dirty="0"/>
              </a:p>
            </p:txBody>
          </p:sp>
        </p:grpSp>
        <p:pic>
          <p:nvPicPr>
            <p:cNvPr id="135" name="Picture 4" descr="C:\Users\Diha\Pictures\LDDScreenShot18.png"/>
            <p:cNvPicPr>
              <a:picLocks noChangeAspect="1" noChangeArrowheads="1"/>
            </p:cNvPicPr>
            <p:nvPr/>
          </p:nvPicPr>
          <p:blipFill>
            <a:blip r:embed="rId20" cstate="print"/>
            <a:srcRect l="10855" r="10047"/>
            <a:stretch>
              <a:fillRect/>
            </a:stretch>
          </p:blipFill>
          <p:spPr bwMode="auto">
            <a:xfrm>
              <a:off x="3708234" y="2066709"/>
              <a:ext cx="843629" cy="675000"/>
            </a:xfrm>
            <a:prstGeom prst="rect">
              <a:avLst/>
            </a:prstGeom>
            <a:noFill/>
          </p:spPr>
        </p:pic>
        <p:sp>
          <p:nvSpPr>
            <p:cNvPr id="136" name="Rectangle 135"/>
            <p:cNvSpPr/>
            <p:nvPr/>
          </p:nvSpPr>
          <p:spPr bwMode="auto">
            <a:xfrm>
              <a:off x="2860999" y="1658049"/>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137" name="TextBox 136"/>
            <p:cNvSpPr txBox="1"/>
            <p:nvPr/>
          </p:nvSpPr>
          <p:spPr>
            <a:xfrm>
              <a:off x="2848349" y="1338175"/>
              <a:ext cx="269626" cy="338554"/>
            </a:xfrm>
            <a:prstGeom prst="rect">
              <a:avLst/>
            </a:prstGeom>
            <a:noFill/>
          </p:spPr>
          <p:txBody>
            <a:bodyPr wrap="none" rtlCol="0" anchor="ctr">
              <a:spAutoFit/>
            </a:bodyPr>
            <a:lstStyle/>
            <a:p>
              <a:pPr algn="ctr"/>
              <a:r>
                <a:rPr lang="nl-BE" sz="1600" b="1" spc="-150" dirty="0" smtClean="0"/>
                <a:t>4</a:t>
              </a:r>
              <a:endParaRPr lang="nl-BE" sz="1600" b="1" spc="-150" dirty="0"/>
            </a:p>
          </p:txBody>
        </p:sp>
        <p:sp>
          <p:nvSpPr>
            <p:cNvPr id="138" name="Rectangle 137"/>
            <p:cNvSpPr/>
            <p:nvPr/>
          </p:nvSpPr>
          <p:spPr bwMode="auto">
            <a:xfrm>
              <a:off x="3129807" y="136208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WALUIGI</a:t>
              </a:r>
              <a:endParaRPr lang="en-US" sz="1400" b="1" spc="-80" dirty="0">
                <a:solidFill>
                  <a:schemeClr val="accent6"/>
                </a:solidFill>
              </a:endParaRPr>
            </a:p>
          </p:txBody>
        </p:sp>
        <p:sp>
          <p:nvSpPr>
            <p:cNvPr id="139" name="Rectangle 138"/>
            <p:cNvSpPr/>
            <p:nvPr/>
          </p:nvSpPr>
          <p:spPr bwMode="auto">
            <a:xfrm>
              <a:off x="2860999" y="136208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pic>
          <p:nvPicPr>
            <p:cNvPr id="140" name="Picture 4" descr="http://4.bp.blogspot.com/_yyM-_km3amA/S8xJ9gV_VuI/AAAAAAAAAMc/yyl0fV4xI9o/s1600/mparty6_waluigi.jpg"/>
            <p:cNvPicPr>
              <a:picLocks noChangeAspect="1" noChangeArrowheads="1"/>
            </p:cNvPicPr>
            <p:nvPr/>
          </p:nvPicPr>
          <p:blipFill>
            <a:blip r:embed="rId21" cstate="print"/>
            <a:srcRect/>
            <a:stretch>
              <a:fillRect/>
            </a:stretch>
          </p:blipFill>
          <p:spPr bwMode="auto">
            <a:xfrm>
              <a:off x="2944507" y="1711537"/>
              <a:ext cx="838213" cy="1485000"/>
            </a:xfrm>
            <a:prstGeom prst="rect">
              <a:avLst/>
            </a:prstGeom>
            <a:noFill/>
          </p:spPr>
        </p:pic>
      </p:grpSp>
      <p:grpSp>
        <p:nvGrpSpPr>
          <p:cNvPr id="19" name="Group 280"/>
          <p:cNvGrpSpPr/>
          <p:nvPr/>
        </p:nvGrpSpPr>
        <p:grpSpPr>
          <a:xfrm>
            <a:off x="1813500" y="2698412"/>
            <a:ext cx="1890000" cy="2700000"/>
            <a:chOff x="817466" y="3840480"/>
            <a:chExt cx="1890000" cy="2700000"/>
          </a:xfrm>
        </p:grpSpPr>
        <p:sp>
          <p:nvSpPr>
            <p:cNvPr id="278" name="Rectangle 277"/>
            <p:cNvSpPr/>
            <p:nvPr/>
          </p:nvSpPr>
          <p:spPr bwMode="auto">
            <a:xfrm>
              <a:off x="817466" y="3840480"/>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279" name="Rectangle 278"/>
            <p:cNvSpPr/>
            <p:nvPr/>
          </p:nvSpPr>
          <p:spPr bwMode="auto">
            <a:xfrm>
              <a:off x="884966" y="3907980"/>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264" name="Picture 4" descr="http://www.nieuwslog.nl/wp-content/plugins/wp-o-matic/cache/35f85_20091124185314_donkeykong.jpg"/>
            <p:cNvPicPr>
              <a:picLocks noChangeAspect="1" noChangeArrowheads="1"/>
            </p:cNvPicPr>
            <p:nvPr/>
          </p:nvPicPr>
          <p:blipFill>
            <a:blip r:embed="rId22" cstate="print"/>
            <a:srcRect/>
            <a:stretch>
              <a:fillRect/>
            </a:stretch>
          </p:blipFill>
          <p:spPr bwMode="auto">
            <a:xfrm>
              <a:off x="963575" y="4254575"/>
              <a:ext cx="1620000" cy="1312200"/>
            </a:xfrm>
            <a:prstGeom prst="rect">
              <a:avLst/>
            </a:prstGeom>
            <a:noFill/>
          </p:spPr>
        </p:pic>
        <p:pic>
          <p:nvPicPr>
            <p:cNvPr id="265" name="Picture 8" descr="http://cache.lego.com/images/factory/pab/bricks/300526_8.jpg"/>
            <p:cNvPicPr>
              <a:picLocks noChangeAspect="1" noChangeArrowheads="1"/>
            </p:cNvPicPr>
            <p:nvPr/>
          </p:nvPicPr>
          <p:blipFill>
            <a:blip r:embed="rId23"/>
            <a:srcRect/>
            <a:stretch>
              <a:fillRect/>
            </a:stretch>
          </p:blipFill>
          <p:spPr bwMode="auto">
            <a:xfrm>
              <a:off x="2356466" y="3919417"/>
              <a:ext cx="270000" cy="270000"/>
            </a:xfrm>
            <a:prstGeom prst="rect">
              <a:avLst/>
            </a:prstGeom>
            <a:noFill/>
          </p:spPr>
        </p:pic>
        <p:sp>
          <p:nvSpPr>
            <p:cNvPr id="266" name="Rectangle 265"/>
            <p:cNvSpPr/>
            <p:nvPr/>
          </p:nvSpPr>
          <p:spPr bwMode="auto">
            <a:xfrm>
              <a:off x="884966" y="5783946"/>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267" name="Rectangle 266"/>
            <p:cNvSpPr/>
            <p:nvPr/>
          </p:nvSpPr>
          <p:spPr bwMode="auto">
            <a:xfrm>
              <a:off x="884966" y="4202398"/>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268" name="Rectangle 267"/>
            <p:cNvSpPr/>
            <p:nvPr/>
          </p:nvSpPr>
          <p:spPr bwMode="auto">
            <a:xfrm>
              <a:off x="2342966" y="390643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sp>
          <p:nvSpPr>
            <p:cNvPr id="269" name="TextBox 268"/>
            <p:cNvSpPr txBox="1"/>
            <p:nvPr/>
          </p:nvSpPr>
          <p:spPr>
            <a:xfrm>
              <a:off x="889206" y="6233682"/>
              <a:ext cx="359714" cy="196207"/>
            </a:xfrm>
            <a:prstGeom prst="rect">
              <a:avLst/>
            </a:prstGeom>
            <a:noFill/>
          </p:spPr>
          <p:txBody>
            <a:bodyPr wrap="none" rtlCol="0">
              <a:spAutoFit/>
            </a:bodyPr>
            <a:lstStyle/>
            <a:p>
              <a:r>
                <a:rPr lang="en-US" sz="1100" b="1" spc="-100" dirty="0" smtClean="0"/>
                <a:t>4 days</a:t>
              </a:r>
              <a:endParaRPr lang="en-US" sz="1100" b="1" spc="-100" dirty="0"/>
            </a:p>
          </p:txBody>
        </p:sp>
        <p:sp>
          <p:nvSpPr>
            <p:cNvPr id="270" name="Rectangle 269"/>
            <p:cNvSpPr/>
            <p:nvPr/>
          </p:nvSpPr>
          <p:spPr bwMode="auto">
            <a:xfrm>
              <a:off x="884966" y="4202398"/>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pic>
          <p:nvPicPr>
            <p:cNvPr id="271" name="Picture 2" descr="C:\Users\Diha\Pictures\LDDScreenShot19.png"/>
            <p:cNvPicPr>
              <a:picLocks noChangeAspect="1" noChangeArrowheads="1"/>
            </p:cNvPicPr>
            <p:nvPr/>
          </p:nvPicPr>
          <p:blipFill>
            <a:blip r:embed="rId24" cstate="print"/>
            <a:srcRect l="5023"/>
            <a:stretch>
              <a:fillRect/>
            </a:stretch>
          </p:blipFill>
          <p:spPr bwMode="auto">
            <a:xfrm>
              <a:off x="903338" y="5084568"/>
              <a:ext cx="1012986" cy="675000"/>
            </a:xfrm>
            <a:prstGeom prst="rect">
              <a:avLst/>
            </a:prstGeom>
            <a:noFill/>
          </p:spPr>
        </p:pic>
        <p:grpSp>
          <p:nvGrpSpPr>
            <p:cNvPr id="20" name="Group 19"/>
            <p:cNvGrpSpPr>
              <a:grpSpLocks noChangeAspect="1"/>
            </p:cNvGrpSpPr>
            <p:nvPr/>
          </p:nvGrpSpPr>
          <p:grpSpPr>
            <a:xfrm>
              <a:off x="932010" y="5888244"/>
              <a:ext cx="378000" cy="377999"/>
              <a:chOff x="7429520" y="2857496"/>
              <a:chExt cx="1440000" cy="1440000"/>
            </a:xfrm>
          </p:grpSpPr>
          <p:pic>
            <p:nvPicPr>
              <p:cNvPr id="276" name="Picture 5" descr="Roof Clip Art"/>
              <p:cNvPicPr>
                <a:picLocks noChangeAspect="1" noChangeArrowheads="1"/>
              </p:cNvPicPr>
              <p:nvPr/>
            </p:nvPicPr>
            <p:blipFill>
              <a:blip r:embed="rId25" cstate="print">
                <a:duotone>
                  <a:schemeClr val="accent5">
                    <a:shade val="45000"/>
                    <a:satMod val="135000"/>
                  </a:schemeClr>
                  <a:prstClr val="white"/>
                </a:duotone>
              </a:blip>
              <a:stretch>
                <a:fillRect/>
              </a:stretch>
            </p:blipFill>
            <p:spPr bwMode="auto">
              <a:xfrm>
                <a:off x="7530390" y="3291744"/>
                <a:ext cx="1238260" cy="571504"/>
              </a:xfrm>
              <a:prstGeom prst="rect">
                <a:avLst/>
              </a:prstGeom>
              <a:noFill/>
              <a:ln>
                <a:noFill/>
              </a:ln>
            </p:spPr>
          </p:pic>
          <p:sp>
            <p:nvSpPr>
              <p:cNvPr id="277" name="Oval 276"/>
              <p:cNvSpPr/>
              <p:nvPr/>
            </p:nvSpPr>
            <p:spPr bwMode="auto">
              <a:xfrm>
                <a:off x="7429520" y="2857496"/>
                <a:ext cx="1440000" cy="1440000"/>
              </a:xfrm>
              <a:prstGeom prst="ellipse">
                <a:avLst/>
              </a:prstGeom>
              <a:noFill/>
              <a:ln w="1905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sp>
          <p:nvSpPr>
            <p:cNvPr id="273" name="Rectangle 272"/>
            <p:cNvSpPr/>
            <p:nvPr/>
          </p:nvSpPr>
          <p:spPr bwMode="auto">
            <a:xfrm>
              <a:off x="1153774" y="390643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DONKEY KONG</a:t>
              </a:r>
              <a:endParaRPr lang="en-US" sz="1400" b="1" spc="-80" dirty="0">
                <a:solidFill>
                  <a:schemeClr val="accent6"/>
                </a:solidFill>
              </a:endParaRPr>
            </a:p>
          </p:txBody>
        </p:sp>
        <p:sp>
          <p:nvSpPr>
            <p:cNvPr id="274" name="Rectangle 273"/>
            <p:cNvSpPr/>
            <p:nvPr/>
          </p:nvSpPr>
          <p:spPr bwMode="auto">
            <a:xfrm>
              <a:off x="884966" y="390643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275" name="TextBox 274"/>
            <p:cNvSpPr txBox="1"/>
            <p:nvPr/>
          </p:nvSpPr>
          <p:spPr>
            <a:xfrm>
              <a:off x="882090" y="3884930"/>
              <a:ext cx="269626" cy="338554"/>
            </a:xfrm>
            <a:prstGeom prst="rect">
              <a:avLst/>
            </a:prstGeom>
            <a:noFill/>
          </p:spPr>
          <p:txBody>
            <a:bodyPr wrap="none" rtlCol="0" anchor="ctr">
              <a:spAutoFit/>
            </a:bodyPr>
            <a:lstStyle/>
            <a:p>
              <a:pPr algn="ctr"/>
              <a:r>
                <a:rPr lang="nl-BE" sz="1600" b="1" spc="-150" dirty="0" smtClean="0"/>
                <a:t>7</a:t>
              </a:r>
              <a:endParaRPr lang="nl-BE" sz="1600" b="1" spc="-150" dirty="0"/>
            </a:p>
          </p:txBody>
        </p:sp>
      </p:grpSp>
      <p:grpSp>
        <p:nvGrpSpPr>
          <p:cNvPr id="21" name="Group 239"/>
          <p:cNvGrpSpPr/>
          <p:nvPr/>
        </p:nvGrpSpPr>
        <p:grpSpPr>
          <a:xfrm>
            <a:off x="5440500" y="2698412"/>
            <a:ext cx="1890000" cy="2700000"/>
            <a:chOff x="817466" y="3786848"/>
            <a:chExt cx="1890000" cy="2700000"/>
          </a:xfrm>
        </p:grpSpPr>
        <p:sp>
          <p:nvSpPr>
            <p:cNvPr id="238" name="Rectangle 237"/>
            <p:cNvSpPr/>
            <p:nvPr/>
          </p:nvSpPr>
          <p:spPr bwMode="auto">
            <a:xfrm>
              <a:off x="817466" y="3786848"/>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239" name="Rectangle 238"/>
            <p:cNvSpPr/>
            <p:nvPr/>
          </p:nvSpPr>
          <p:spPr bwMode="auto">
            <a:xfrm>
              <a:off x="884966" y="3854348"/>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224" name="Picture 12" descr="http://cache.lego.com/images/factory/pab/bricks/300521_8.jpg"/>
            <p:cNvPicPr>
              <a:picLocks noChangeAspect="1" noChangeArrowheads="1"/>
            </p:cNvPicPr>
            <p:nvPr/>
          </p:nvPicPr>
          <p:blipFill>
            <a:blip r:embed="rId7"/>
            <a:srcRect/>
            <a:stretch>
              <a:fillRect/>
            </a:stretch>
          </p:blipFill>
          <p:spPr bwMode="auto">
            <a:xfrm>
              <a:off x="2356466" y="3865785"/>
              <a:ext cx="270000" cy="270000"/>
            </a:xfrm>
            <a:prstGeom prst="rect">
              <a:avLst/>
            </a:prstGeom>
            <a:noFill/>
          </p:spPr>
        </p:pic>
        <p:sp>
          <p:nvSpPr>
            <p:cNvPr id="225" name="Rectangle 224"/>
            <p:cNvSpPr/>
            <p:nvPr/>
          </p:nvSpPr>
          <p:spPr bwMode="auto">
            <a:xfrm>
              <a:off x="884966" y="5730314"/>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226" name="Rectangle 225"/>
            <p:cNvSpPr/>
            <p:nvPr/>
          </p:nvSpPr>
          <p:spPr bwMode="auto">
            <a:xfrm>
              <a:off x="884966" y="4148766"/>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227" name="Rectangle 226"/>
            <p:cNvSpPr/>
            <p:nvPr/>
          </p:nvSpPr>
          <p:spPr bwMode="auto">
            <a:xfrm>
              <a:off x="2342966" y="3852805"/>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sp>
          <p:nvSpPr>
            <p:cNvPr id="228" name="TextBox 227"/>
            <p:cNvSpPr txBox="1"/>
            <p:nvPr/>
          </p:nvSpPr>
          <p:spPr>
            <a:xfrm>
              <a:off x="889206" y="6180050"/>
              <a:ext cx="463588" cy="253916"/>
            </a:xfrm>
            <a:prstGeom prst="rect">
              <a:avLst/>
            </a:prstGeom>
            <a:noFill/>
          </p:spPr>
          <p:txBody>
            <a:bodyPr wrap="none" rtlCol="0">
              <a:spAutoFit/>
            </a:bodyPr>
            <a:lstStyle/>
            <a:p>
              <a:r>
                <a:rPr lang="en-US" sz="1000" b="1" spc="-100" dirty="0" smtClean="0"/>
                <a:t>6 days</a:t>
              </a:r>
              <a:endParaRPr lang="en-US" sz="1000" b="1" spc="-100" dirty="0"/>
            </a:p>
          </p:txBody>
        </p:sp>
        <p:pic>
          <p:nvPicPr>
            <p:cNvPr id="229" name="Picture 8" descr="http://mediaprovider.wm.kennisnet.nl/MediaProvider/img/420945.jpeg"/>
            <p:cNvPicPr>
              <a:picLocks noChangeAspect="1" noChangeArrowheads="1"/>
            </p:cNvPicPr>
            <p:nvPr/>
          </p:nvPicPr>
          <p:blipFill>
            <a:blip r:embed="rId26" cstate="print"/>
            <a:srcRect l="14201" t="4666" r="23313" b="4353"/>
            <a:stretch>
              <a:fillRect/>
            </a:stretch>
          </p:blipFill>
          <p:spPr bwMode="auto">
            <a:xfrm>
              <a:off x="1673001" y="4195496"/>
              <a:ext cx="837692" cy="1485000"/>
            </a:xfrm>
            <a:prstGeom prst="rect">
              <a:avLst/>
            </a:prstGeom>
            <a:noFill/>
          </p:spPr>
        </p:pic>
        <p:grpSp>
          <p:nvGrpSpPr>
            <p:cNvPr id="22" name="Group 26"/>
            <p:cNvGrpSpPr>
              <a:grpSpLocks noChangeAspect="1"/>
            </p:cNvGrpSpPr>
            <p:nvPr/>
          </p:nvGrpSpPr>
          <p:grpSpPr>
            <a:xfrm>
              <a:off x="931999" y="5834613"/>
              <a:ext cx="377999" cy="378000"/>
              <a:chOff x="1071538" y="1357297"/>
              <a:chExt cx="1440000" cy="1440000"/>
            </a:xfrm>
          </p:grpSpPr>
          <p:pic>
            <p:nvPicPr>
              <p:cNvPr id="236" name="Picture 9" descr="http://www.fotosearch.fr/bthumb/LIQ/LIQ108/vl0003b079.jpg"/>
              <p:cNvPicPr>
                <a:picLocks noChangeAspect="1" noChangeArrowheads="1"/>
              </p:cNvPicPr>
              <p:nvPr/>
            </p:nvPicPr>
            <p:blipFill>
              <a:blip r:embed="rId27">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339487" y="1550936"/>
                <a:ext cx="904104" cy="1052725"/>
              </a:xfrm>
              <a:prstGeom prst="rect">
                <a:avLst/>
              </a:prstGeom>
              <a:noFill/>
            </p:spPr>
          </p:pic>
          <p:sp>
            <p:nvSpPr>
              <p:cNvPr id="237" name="Oval 236"/>
              <p:cNvSpPr/>
              <p:nvPr/>
            </p:nvSpPr>
            <p:spPr bwMode="auto">
              <a:xfrm>
                <a:off x="1071538" y="1357297"/>
                <a:ext cx="1440000" cy="1440000"/>
              </a:xfrm>
              <a:prstGeom prst="ellipse">
                <a:avLst/>
              </a:prstGeom>
              <a:noFill/>
              <a:ln w="1905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pic>
          <p:nvPicPr>
            <p:cNvPr id="231" name="Picture 3" descr="C:\Users\Diha\Pictures\LDDScreenShot9.png"/>
            <p:cNvPicPr>
              <a:picLocks noChangeAspect="1" noChangeArrowheads="1"/>
            </p:cNvPicPr>
            <p:nvPr/>
          </p:nvPicPr>
          <p:blipFill>
            <a:blip r:embed="rId28" cstate="print"/>
            <a:srcRect l="18588"/>
            <a:stretch>
              <a:fillRect/>
            </a:stretch>
          </p:blipFill>
          <p:spPr bwMode="auto">
            <a:xfrm>
              <a:off x="956917" y="4816622"/>
              <a:ext cx="938666" cy="729691"/>
            </a:xfrm>
            <a:prstGeom prst="rect">
              <a:avLst/>
            </a:prstGeom>
            <a:noFill/>
          </p:spPr>
        </p:pic>
        <p:sp>
          <p:nvSpPr>
            <p:cNvPr id="232" name="Rectangle 231"/>
            <p:cNvSpPr/>
            <p:nvPr/>
          </p:nvSpPr>
          <p:spPr bwMode="auto">
            <a:xfrm>
              <a:off x="884966" y="4148766"/>
              <a:ext cx="1755000" cy="2269038"/>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233" name="Rectangle 232"/>
            <p:cNvSpPr/>
            <p:nvPr/>
          </p:nvSpPr>
          <p:spPr bwMode="auto">
            <a:xfrm>
              <a:off x="1153774" y="3852805"/>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MARIO</a:t>
              </a:r>
              <a:endParaRPr lang="en-US" sz="1400" b="1" spc="-80" dirty="0">
                <a:solidFill>
                  <a:schemeClr val="accent6"/>
                </a:solidFill>
              </a:endParaRPr>
            </a:p>
          </p:txBody>
        </p:sp>
        <p:sp>
          <p:nvSpPr>
            <p:cNvPr id="234" name="Rectangle 233"/>
            <p:cNvSpPr/>
            <p:nvPr/>
          </p:nvSpPr>
          <p:spPr bwMode="auto">
            <a:xfrm>
              <a:off x="884966" y="3852805"/>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235" name="TextBox 234"/>
            <p:cNvSpPr txBox="1"/>
            <p:nvPr/>
          </p:nvSpPr>
          <p:spPr>
            <a:xfrm>
              <a:off x="882650" y="3829050"/>
              <a:ext cx="269626" cy="338554"/>
            </a:xfrm>
            <a:prstGeom prst="rect">
              <a:avLst/>
            </a:prstGeom>
            <a:noFill/>
          </p:spPr>
          <p:txBody>
            <a:bodyPr wrap="none" rtlCol="0" anchor="ctr">
              <a:spAutoFit/>
            </a:bodyPr>
            <a:lstStyle/>
            <a:p>
              <a:pPr algn="ctr"/>
              <a:r>
                <a:rPr lang="nl-BE" sz="1600" b="1" spc="-150" dirty="0" smtClean="0"/>
                <a:t>9</a:t>
              </a:r>
              <a:endParaRPr lang="nl-BE" sz="1600" b="1" spc="-150" dirty="0"/>
            </a:p>
          </p:txBody>
        </p:sp>
      </p:grpSp>
      <p:grpSp>
        <p:nvGrpSpPr>
          <p:cNvPr id="23" name="Group 331"/>
          <p:cNvGrpSpPr/>
          <p:nvPr/>
        </p:nvGrpSpPr>
        <p:grpSpPr>
          <a:xfrm>
            <a:off x="3627000" y="0"/>
            <a:ext cx="1890000" cy="2700000"/>
            <a:chOff x="817466" y="895350"/>
            <a:chExt cx="1890000" cy="2700000"/>
          </a:xfrm>
        </p:grpSpPr>
        <p:grpSp>
          <p:nvGrpSpPr>
            <p:cNvPr id="24" name="Group 31"/>
            <p:cNvGrpSpPr/>
            <p:nvPr/>
          </p:nvGrpSpPr>
          <p:grpSpPr>
            <a:xfrm>
              <a:off x="817466" y="895350"/>
              <a:ext cx="1890000" cy="2700000"/>
              <a:chOff x="4216562" y="1268199"/>
              <a:chExt cx="2520000" cy="3600000"/>
            </a:xfrm>
          </p:grpSpPr>
          <p:sp>
            <p:nvSpPr>
              <p:cNvPr id="205" name="Rectangle 204"/>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206" name="Rectangle 205"/>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pic>
          <p:nvPicPr>
            <p:cNvPr id="178" name="Picture 6" descr="http://cache.lego.com/images/factory/pab/bricks/300528_8.jpg"/>
            <p:cNvPicPr>
              <a:picLocks noChangeAspect="1" noChangeArrowheads="1"/>
            </p:cNvPicPr>
            <p:nvPr/>
          </p:nvPicPr>
          <p:blipFill>
            <a:blip r:embed="rId29"/>
            <a:srcRect/>
            <a:stretch>
              <a:fillRect/>
            </a:stretch>
          </p:blipFill>
          <p:spPr bwMode="auto">
            <a:xfrm>
              <a:off x="2356466" y="974288"/>
              <a:ext cx="270000" cy="270000"/>
            </a:xfrm>
            <a:prstGeom prst="rect">
              <a:avLst/>
            </a:prstGeom>
            <a:noFill/>
          </p:spPr>
        </p:pic>
        <p:sp>
          <p:nvSpPr>
            <p:cNvPr id="179" name="Rectangle 53"/>
            <p:cNvSpPr/>
            <p:nvPr/>
          </p:nvSpPr>
          <p:spPr bwMode="auto">
            <a:xfrm>
              <a:off x="884966" y="2838817"/>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sz="1400" dirty="0"/>
            </a:p>
          </p:txBody>
        </p:sp>
        <p:sp>
          <p:nvSpPr>
            <p:cNvPr id="180" name="Rectangle 179"/>
            <p:cNvSpPr/>
            <p:nvPr/>
          </p:nvSpPr>
          <p:spPr bwMode="auto">
            <a:xfrm>
              <a:off x="884966" y="1257269"/>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181" name="Rectangle 180"/>
            <p:cNvSpPr/>
            <p:nvPr/>
          </p:nvSpPr>
          <p:spPr bwMode="auto">
            <a:xfrm>
              <a:off x="2342966" y="96130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182"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986240" y="3010225"/>
              <a:ext cx="291299" cy="243782"/>
            </a:xfrm>
            <a:prstGeom prst="rect">
              <a:avLst/>
            </a:prstGeom>
            <a:noFill/>
            <a:ln>
              <a:noFill/>
            </a:ln>
          </p:spPr>
        </p:pic>
        <p:sp>
          <p:nvSpPr>
            <p:cNvPr id="183" name="Oval 182"/>
            <p:cNvSpPr/>
            <p:nvPr/>
          </p:nvSpPr>
          <p:spPr bwMode="auto">
            <a:xfrm>
              <a:off x="932001" y="2943116"/>
              <a:ext cx="378000" cy="378000"/>
            </a:xfrm>
            <a:prstGeom prst="ellipse">
              <a:avLst/>
            </a:prstGeom>
            <a:noFill/>
            <a:ln w="19050">
              <a:solidFill>
                <a:schemeClr val="tx1"/>
              </a:solidFill>
              <a:miter lim="800000"/>
              <a:headEnd/>
              <a:tailEnd/>
            </a:ln>
            <a:effectLst/>
          </p:spPr>
          <p:txBody>
            <a:bodyPr rtlCol="0" anchor="ctr"/>
            <a:lstStyle/>
            <a:p>
              <a:pPr algn="ctr"/>
              <a:endParaRPr lang="nl-BE" sz="600" b="1" spc="-20" dirty="0"/>
            </a:p>
          </p:txBody>
        </p:sp>
        <p:sp>
          <p:nvSpPr>
            <p:cNvPr id="184" name="TextBox 183"/>
            <p:cNvSpPr txBox="1"/>
            <p:nvPr/>
          </p:nvSpPr>
          <p:spPr>
            <a:xfrm>
              <a:off x="945695" y="3039083"/>
              <a:ext cx="350613" cy="184666"/>
            </a:xfrm>
            <a:prstGeom prst="rect">
              <a:avLst/>
            </a:prstGeom>
            <a:noFill/>
          </p:spPr>
          <p:txBody>
            <a:bodyPr wrap="square" rtlCol="0" anchor="ctr">
              <a:spAutoFit/>
            </a:bodyPr>
            <a:lstStyle/>
            <a:p>
              <a:pPr algn="ctr"/>
              <a:r>
                <a:rPr lang="nl-BE" sz="600" b="1" spc="-20" dirty="0" smtClean="0"/>
                <a:t>BACK</a:t>
              </a:r>
              <a:endParaRPr lang="nl-BE" sz="600" b="1" spc="-20" dirty="0"/>
            </a:p>
          </p:txBody>
        </p:sp>
        <p:pic>
          <p:nvPicPr>
            <p:cNvPr id="185"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412952" y="3010225"/>
              <a:ext cx="291065" cy="243782"/>
            </a:xfrm>
            <a:prstGeom prst="rect">
              <a:avLst/>
            </a:prstGeom>
            <a:noFill/>
            <a:ln>
              <a:noFill/>
            </a:ln>
          </p:spPr>
        </p:pic>
        <p:sp>
          <p:nvSpPr>
            <p:cNvPr id="186" name="Oval 11"/>
            <p:cNvSpPr/>
            <p:nvPr/>
          </p:nvSpPr>
          <p:spPr bwMode="auto">
            <a:xfrm>
              <a:off x="1359798" y="2943116"/>
              <a:ext cx="377697" cy="378000"/>
            </a:xfrm>
            <a:prstGeom prst="ellipse">
              <a:avLst/>
            </a:prstGeom>
            <a:noFill/>
            <a:ln w="19050">
              <a:solidFill>
                <a:schemeClr val="tx1"/>
              </a:solidFill>
              <a:miter lim="800000"/>
              <a:headEnd/>
              <a:tailEnd/>
            </a:ln>
            <a:effectLst/>
          </p:spPr>
          <p:txBody>
            <a:bodyPr rtlCol="0" anchor="ctr"/>
            <a:lstStyle/>
            <a:p>
              <a:pPr algn="ctr"/>
              <a:endParaRPr lang="nl-BE" sz="800" b="1" spc="-40" dirty="0"/>
            </a:p>
          </p:txBody>
        </p:sp>
        <p:sp>
          <p:nvSpPr>
            <p:cNvPr id="187" name="TextBox 186"/>
            <p:cNvSpPr txBox="1"/>
            <p:nvPr/>
          </p:nvSpPr>
          <p:spPr>
            <a:xfrm>
              <a:off x="1359646" y="3039083"/>
              <a:ext cx="378000" cy="184666"/>
            </a:xfrm>
            <a:prstGeom prst="rect">
              <a:avLst/>
            </a:prstGeom>
            <a:noFill/>
          </p:spPr>
          <p:txBody>
            <a:bodyPr wrap="square" rtlCol="0" anchor="ctr">
              <a:spAutoFit/>
            </a:bodyPr>
            <a:lstStyle/>
            <a:p>
              <a:pPr algn="ctr"/>
              <a:r>
                <a:rPr lang="nl-BE" sz="600" b="1" spc="-40" dirty="0" smtClean="0"/>
                <a:t>FRONT</a:t>
              </a:r>
              <a:endParaRPr lang="nl-BE" sz="600" b="1" spc="-40" dirty="0"/>
            </a:p>
          </p:txBody>
        </p:sp>
        <p:pic>
          <p:nvPicPr>
            <p:cNvPr id="188"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841378" y="3010224"/>
              <a:ext cx="291299" cy="243782"/>
            </a:xfrm>
            <a:prstGeom prst="rect">
              <a:avLst/>
            </a:prstGeom>
            <a:noFill/>
            <a:ln>
              <a:noFill/>
            </a:ln>
          </p:spPr>
        </p:pic>
        <p:sp>
          <p:nvSpPr>
            <p:cNvPr id="189" name="Oval 11"/>
            <p:cNvSpPr/>
            <p:nvPr/>
          </p:nvSpPr>
          <p:spPr bwMode="auto">
            <a:xfrm>
              <a:off x="1787290" y="2943115"/>
              <a:ext cx="378000" cy="378000"/>
            </a:xfrm>
            <a:prstGeom prst="ellipse">
              <a:avLst/>
            </a:prstGeom>
            <a:noFill/>
            <a:ln w="19050">
              <a:solidFill>
                <a:schemeClr val="tx1"/>
              </a:solidFill>
              <a:miter lim="800000"/>
              <a:headEnd/>
              <a:tailEnd/>
            </a:ln>
            <a:effectLst/>
          </p:spPr>
          <p:txBody>
            <a:bodyPr rtlCol="0" anchor="ctr"/>
            <a:lstStyle/>
            <a:p>
              <a:pPr algn="ctr"/>
              <a:endParaRPr lang="nl-BE" sz="600" b="1" dirty="0"/>
            </a:p>
          </p:txBody>
        </p:sp>
        <p:sp>
          <p:nvSpPr>
            <p:cNvPr id="190" name="TextBox 189"/>
            <p:cNvSpPr txBox="1"/>
            <p:nvPr/>
          </p:nvSpPr>
          <p:spPr>
            <a:xfrm>
              <a:off x="1810129" y="3041468"/>
              <a:ext cx="332324" cy="184666"/>
            </a:xfrm>
            <a:prstGeom prst="rect">
              <a:avLst/>
            </a:prstGeom>
            <a:noFill/>
          </p:spPr>
          <p:txBody>
            <a:bodyPr wrap="square" rtlCol="0" anchor="ctr">
              <a:spAutoFit/>
            </a:bodyPr>
            <a:lstStyle/>
            <a:p>
              <a:pPr algn="ctr"/>
              <a:r>
                <a:rPr lang="nl-BE" sz="600" b="1" dirty="0" smtClean="0"/>
                <a:t>LEFT</a:t>
              </a:r>
              <a:endParaRPr lang="nl-BE" sz="600" b="1" dirty="0"/>
            </a:p>
          </p:txBody>
        </p:sp>
        <p:pic>
          <p:nvPicPr>
            <p:cNvPr id="191" name="Picture 3"/>
            <p:cNvPicPr>
              <a:picLocks noChangeAspect="1" noChangeArrowheads="1"/>
            </p:cNvPicPr>
            <p:nvPr/>
          </p:nvPicPr>
          <p:blipFill>
            <a:blip r:embed="rId10"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2269358" y="3010225"/>
              <a:ext cx="291299" cy="243782"/>
            </a:xfrm>
            <a:prstGeom prst="rect">
              <a:avLst/>
            </a:prstGeom>
            <a:noFill/>
            <a:ln>
              <a:noFill/>
            </a:ln>
          </p:spPr>
        </p:pic>
        <p:sp>
          <p:nvSpPr>
            <p:cNvPr id="192" name="Oval 11"/>
            <p:cNvSpPr/>
            <p:nvPr/>
          </p:nvSpPr>
          <p:spPr bwMode="auto">
            <a:xfrm>
              <a:off x="2214935" y="2943116"/>
              <a:ext cx="378000" cy="378000"/>
            </a:xfrm>
            <a:prstGeom prst="ellipse">
              <a:avLst/>
            </a:prstGeom>
            <a:noFill/>
            <a:ln w="19050">
              <a:solidFill>
                <a:schemeClr val="tx1"/>
              </a:solidFill>
              <a:miter lim="800000"/>
              <a:headEnd/>
              <a:tailEnd/>
            </a:ln>
            <a:effectLst/>
          </p:spPr>
          <p:txBody>
            <a:bodyPr rtlCol="0" anchor="ctr"/>
            <a:lstStyle/>
            <a:p>
              <a:pPr algn="ctr"/>
              <a:endParaRPr lang="nl-BE" sz="800" b="1" spc="-10" dirty="0"/>
            </a:p>
          </p:txBody>
        </p:sp>
        <p:sp>
          <p:nvSpPr>
            <p:cNvPr id="193" name="TextBox 192"/>
            <p:cNvSpPr txBox="1"/>
            <p:nvPr/>
          </p:nvSpPr>
          <p:spPr>
            <a:xfrm>
              <a:off x="2215490" y="3039083"/>
              <a:ext cx="376891" cy="184666"/>
            </a:xfrm>
            <a:prstGeom prst="rect">
              <a:avLst/>
            </a:prstGeom>
            <a:noFill/>
          </p:spPr>
          <p:txBody>
            <a:bodyPr wrap="square" rtlCol="0" anchor="ctr">
              <a:spAutoFit/>
            </a:bodyPr>
            <a:lstStyle/>
            <a:p>
              <a:pPr algn="ctr"/>
              <a:r>
                <a:rPr lang="nl-BE" sz="600" b="1" spc="-10" dirty="0" smtClean="0"/>
                <a:t>RIGHT</a:t>
              </a:r>
              <a:endParaRPr lang="nl-BE" sz="600" b="1" spc="-10" dirty="0"/>
            </a:p>
          </p:txBody>
        </p:sp>
        <p:sp>
          <p:nvSpPr>
            <p:cNvPr id="201" name="TextBox 200"/>
            <p:cNvSpPr txBox="1"/>
            <p:nvPr/>
          </p:nvSpPr>
          <p:spPr>
            <a:xfrm>
              <a:off x="1316850"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202" name="TextBox 201"/>
            <p:cNvSpPr txBox="1"/>
            <p:nvPr/>
          </p:nvSpPr>
          <p:spPr>
            <a:xfrm>
              <a:off x="889206"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203" name="TextBox 202"/>
            <p:cNvSpPr txBox="1"/>
            <p:nvPr/>
          </p:nvSpPr>
          <p:spPr>
            <a:xfrm>
              <a:off x="1744495"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204" name="TextBox 203"/>
            <p:cNvSpPr txBox="1"/>
            <p:nvPr/>
          </p:nvSpPr>
          <p:spPr>
            <a:xfrm>
              <a:off x="2172139"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pic>
          <p:nvPicPr>
            <p:cNvPr id="195" name="Picture 2" descr="http://www.helene.iseral.be/userfiles/image/nsmb-luigi3.jpg"/>
            <p:cNvPicPr>
              <a:picLocks noChangeAspect="1" noChangeArrowheads="1"/>
            </p:cNvPicPr>
            <p:nvPr/>
          </p:nvPicPr>
          <p:blipFill>
            <a:blip r:embed="rId30" cstate="print"/>
            <a:srcRect/>
            <a:stretch>
              <a:fillRect/>
            </a:stretch>
          </p:blipFill>
          <p:spPr bwMode="auto">
            <a:xfrm>
              <a:off x="1850693" y="1303999"/>
              <a:ext cx="660000" cy="1485000"/>
            </a:xfrm>
            <a:prstGeom prst="rect">
              <a:avLst/>
            </a:prstGeom>
            <a:noFill/>
          </p:spPr>
        </p:pic>
        <p:sp>
          <p:nvSpPr>
            <p:cNvPr id="196" name="Rectangle 195"/>
            <p:cNvSpPr/>
            <p:nvPr/>
          </p:nvSpPr>
          <p:spPr bwMode="auto">
            <a:xfrm>
              <a:off x="884966" y="1257269"/>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197" name="Rectangle 66"/>
            <p:cNvSpPr/>
            <p:nvPr/>
          </p:nvSpPr>
          <p:spPr bwMode="auto">
            <a:xfrm>
              <a:off x="1153774" y="96130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LUIGI</a:t>
              </a:r>
              <a:endParaRPr lang="en-US" sz="1400" b="1" spc="-80" dirty="0">
                <a:solidFill>
                  <a:schemeClr val="accent6"/>
                </a:solidFill>
              </a:endParaRPr>
            </a:p>
          </p:txBody>
        </p:sp>
        <p:sp>
          <p:nvSpPr>
            <p:cNvPr id="198" name="Rectangle 197"/>
            <p:cNvSpPr/>
            <p:nvPr/>
          </p:nvSpPr>
          <p:spPr bwMode="auto">
            <a:xfrm>
              <a:off x="884966" y="96130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199" name="TextBox 198"/>
            <p:cNvSpPr txBox="1"/>
            <p:nvPr/>
          </p:nvSpPr>
          <p:spPr>
            <a:xfrm>
              <a:off x="872316" y="937395"/>
              <a:ext cx="269626" cy="338554"/>
            </a:xfrm>
            <a:prstGeom prst="rect">
              <a:avLst/>
            </a:prstGeom>
            <a:noFill/>
          </p:spPr>
          <p:txBody>
            <a:bodyPr wrap="none" rtlCol="0" anchor="ctr">
              <a:spAutoFit/>
            </a:bodyPr>
            <a:lstStyle/>
            <a:p>
              <a:pPr algn="ctr"/>
              <a:r>
                <a:rPr lang="nl-BE" sz="1600" b="1" spc="-150" dirty="0" smtClean="0"/>
                <a:t>3</a:t>
              </a:r>
              <a:endParaRPr lang="nl-BE" sz="1600" b="1" spc="-150" dirty="0"/>
            </a:p>
          </p:txBody>
        </p:sp>
        <p:pic>
          <p:nvPicPr>
            <p:cNvPr id="200" name="Picture 5" descr="C:\Users\Diha\Pictures\LDDScreenShot1.png"/>
            <p:cNvPicPr>
              <a:picLocks noChangeAspect="1" noChangeArrowheads="1"/>
            </p:cNvPicPr>
            <p:nvPr/>
          </p:nvPicPr>
          <p:blipFill>
            <a:blip r:embed="rId31" cstate="print"/>
            <a:srcRect l="12963" r="11111"/>
            <a:stretch>
              <a:fillRect/>
            </a:stretch>
          </p:blipFill>
          <p:spPr bwMode="auto">
            <a:xfrm>
              <a:off x="978798" y="1665929"/>
              <a:ext cx="838447" cy="675000"/>
            </a:xfrm>
            <a:prstGeom prst="rect">
              <a:avLst/>
            </a:prstGeom>
            <a:noFill/>
          </p:spPr>
        </p:pic>
      </p:grpSp>
      <p:grpSp>
        <p:nvGrpSpPr>
          <p:cNvPr id="25" name="Group 259"/>
          <p:cNvGrpSpPr/>
          <p:nvPr/>
        </p:nvGrpSpPr>
        <p:grpSpPr>
          <a:xfrm>
            <a:off x="3627000" y="2698412"/>
            <a:ext cx="1890000" cy="2700000"/>
            <a:chOff x="792495" y="3798500"/>
            <a:chExt cx="1890000" cy="2700000"/>
          </a:xfrm>
        </p:grpSpPr>
        <p:sp>
          <p:nvSpPr>
            <p:cNvPr id="258" name="Rectangle 257"/>
            <p:cNvSpPr/>
            <p:nvPr/>
          </p:nvSpPr>
          <p:spPr bwMode="auto">
            <a:xfrm>
              <a:off x="792495" y="3798500"/>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259" name="Rectangle 106"/>
            <p:cNvSpPr/>
            <p:nvPr/>
          </p:nvSpPr>
          <p:spPr bwMode="auto">
            <a:xfrm>
              <a:off x="859995" y="3866000"/>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244" name="Picture 2" descr="http://cache.lego.com/images/factory/pab/bricks/300501_8.jpg"/>
            <p:cNvPicPr>
              <a:picLocks noChangeAspect="1" noChangeArrowheads="1"/>
            </p:cNvPicPr>
            <p:nvPr/>
          </p:nvPicPr>
          <p:blipFill>
            <a:blip r:embed="rId32"/>
            <a:srcRect/>
            <a:stretch>
              <a:fillRect/>
            </a:stretch>
          </p:blipFill>
          <p:spPr bwMode="auto">
            <a:xfrm>
              <a:off x="2331495" y="3877437"/>
              <a:ext cx="270000" cy="270000"/>
            </a:xfrm>
            <a:prstGeom prst="rect">
              <a:avLst/>
            </a:prstGeom>
            <a:noFill/>
          </p:spPr>
        </p:pic>
        <p:sp>
          <p:nvSpPr>
            <p:cNvPr id="245" name="Rectangle 244"/>
            <p:cNvSpPr/>
            <p:nvPr/>
          </p:nvSpPr>
          <p:spPr bwMode="auto">
            <a:xfrm>
              <a:off x="859995" y="5741966"/>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246" name="Rectangle 245"/>
            <p:cNvSpPr/>
            <p:nvPr/>
          </p:nvSpPr>
          <p:spPr bwMode="auto">
            <a:xfrm>
              <a:off x="859995" y="4160418"/>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247" name="Rectangle 246"/>
            <p:cNvSpPr/>
            <p:nvPr/>
          </p:nvSpPr>
          <p:spPr bwMode="auto">
            <a:xfrm>
              <a:off x="2317995" y="386445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248" name="Picture 6" descr="http://www.helene.iseral.be/userfiles/image/peach.png"/>
            <p:cNvPicPr>
              <a:picLocks noChangeAspect="1" noChangeArrowheads="1"/>
            </p:cNvPicPr>
            <p:nvPr/>
          </p:nvPicPr>
          <p:blipFill>
            <a:blip r:embed="rId33" cstate="print"/>
            <a:srcRect/>
            <a:stretch>
              <a:fillRect/>
            </a:stretch>
          </p:blipFill>
          <p:spPr bwMode="auto">
            <a:xfrm>
              <a:off x="931946" y="4207148"/>
              <a:ext cx="981736" cy="1485000"/>
            </a:xfrm>
            <a:prstGeom prst="rect">
              <a:avLst/>
            </a:prstGeom>
            <a:noFill/>
          </p:spPr>
        </p:pic>
        <p:sp>
          <p:nvSpPr>
            <p:cNvPr id="249" name="TextBox 248"/>
            <p:cNvSpPr txBox="1"/>
            <p:nvPr/>
          </p:nvSpPr>
          <p:spPr>
            <a:xfrm>
              <a:off x="889206" y="6191702"/>
              <a:ext cx="463588" cy="253916"/>
            </a:xfrm>
            <a:prstGeom prst="rect">
              <a:avLst/>
            </a:prstGeom>
            <a:noFill/>
          </p:spPr>
          <p:txBody>
            <a:bodyPr wrap="none" rtlCol="0">
              <a:spAutoFit/>
            </a:bodyPr>
            <a:lstStyle/>
            <a:p>
              <a:r>
                <a:rPr lang="en-US" sz="1000" b="1" spc="-100" dirty="0" smtClean="0"/>
                <a:t>2 days</a:t>
              </a:r>
              <a:endParaRPr lang="en-US" sz="1000" b="1" spc="-100" dirty="0"/>
            </a:p>
          </p:txBody>
        </p:sp>
        <p:grpSp>
          <p:nvGrpSpPr>
            <p:cNvPr id="26" name="Group 23"/>
            <p:cNvGrpSpPr/>
            <p:nvPr/>
          </p:nvGrpSpPr>
          <p:grpSpPr>
            <a:xfrm>
              <a:off x="907028" y="5846266"/>
              <a:ext cx="377999" cy="378000"/>
              <a:chOff x="6357950" y="5143512"/>
              <a:chExt cx="503999" cy="504000"/>
            </a:xfrm>
          </p:grpSpPr>
          <p:pic>
            <p:nvPicPr>
              <p:cNvPr id="256" name="Picture 11" descr="http://www.cksinfo.com/clipart/construction/tools/painting/paint-and-brush.png"/>
              <p:cNvPicPr>
                <a:picLocks noChangeAspect="1" noChangeArrowheads="1"/>
              </p:cNvPicPr>
              <p:nvPr/>
            </p:nvPicPr>
            <p:blipFill>
              <a:blip r:embed="rId34"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6472432" y="5222533"/>
                <a:ext cx="275036" cy="345958"/>
              </a:xfrm>
              <a:prstGeom prst="rect">
                <a:avLst/>
              </a:prstGeom>
              <a:noFill/>
            </p:spPr>
          </p:pic>
          <p:sp>
            <p:nvSpPr>
              <p:cNvPr id="257" name="Oval 256"/>
              <p:cNvSpPr/>
              <p:nvPr/>
            </p:nvSpPr>
            <p:spPr bwMode="auto">
              <a:xfrm>
                <a:off x="6357950" y="5143512"/>
                <a:ext cx="503999" cy="504000"/>
              </a:xfrm>
              <a:prstGeom prst="ellipse">
                <a:avLst/>
              </a:prstGeom>
              <a:noFill/>
              <a:ln w="1905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pic>
          <p:nvPicPr>
            <p:cNvPr id="251" name="Picture 4" descr="C:\Users\Diha\Pictures\LDDScreenShot11.png"/>
            <p:cNvPicPr>
              <a:picLocks noChangeAspect="1" noChangeArrowheads="1"/>
            </p:cNvPicPr>
            <p:nvPr/>
          </p:nvPicPr>
          <p:blipFill>
            <a:blip r:embed="rId35" cstate="print"/>
            <a:srcRect r="22613"/>
            <a:stretch>
              <a:fillRect/>
            </a:stretch>
          </p:blipFill>
          <p:spPr bwMode="auto">
            <a:xfrm>
              <a:off x="1574888" y="4935431"/>
              <a:ext cx="964413" cy="788701"/>
            </a:xfrm>
            <a:prstGeom prst="rect">
              <a:avLst/>
            </a:prstGeom>
            <a:noFill/>
          </p:spPr>
        </p:pic>
        <p:sp>
          <p:nvSpPr>
            <p:cNvPr id="252" name="Rectangle 251"/>
            <p:cNvSpPr/>
            <p:nvPr/>
          </p:nvSpPr>
          <p:spPr bwMode="auto">
            <a:xfrm>
              <a:off x="859995" y="4160418"/>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253" name="Rectangle 252"/>
            <p:cNvSpPr/>
            <p:nvPr/>
          </p:nvSpPr>
          <p:spPr bwMode="auto">
            <a:xfrm>
              <a:off x="1128803" y="386445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PEACH</a:t>
              </a:r>
              <a:endParaRPr lang="en-US" sz="1400" b="1" spc="-80" dirty="0">
                <a:solidFill>
                  <a:schemeClr val="accent6"/>
                </a:solidFill>
              </a:endParaRPr>
            </a:p>
          </p:txBody>
        </p:sp>
        <p:sp>
          <p:nvSpPr>
            <p:cNvPr id="254" name="Rectangle 253"/>
            <p:cNvSpPr/>
            <p:nvPr/>
          </p:nvSpPr>
          <p:spPr bwMode="auto">
            <a:xfrm>
              <a:off x="859995" y="386445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255" name="TextBox 254"/>
            <p:cNvSpPr txBox="1"/>
            <p:nvPr/>
          </p:nvSpPr>
          <p:spPr>
            <a:xfrm>
              <a:off x="849630" y="3840480"/>
              <a:ext cx="269626" cy="338554"/>
            </a:xfrm>
            <a:prstGeom prst="rect">
              <a:avLst/>
            </a:prstGeom>
            <a:noFill/>
          </p:spPr>
          <p:txBody>
            <a:bodyPr wrap="none" rtlCol="0" anchor="ctr">
              <a:spAutoFit/>
            </a:bodyPr>
            <a:lstStyle/>
            <a:p>
              <a:pPr algn="ctr"/>
              <a:r>
                <a:rPr lang="nl-BE" sz="1600" b="1" spc="-150" dirty="0" smtClean="0"/>
                <a:t>8</a:t>
              </a:r>
              <a:endParaRPr lang="nl-BE" sz="1600" b="1" spc="-150" dirty="0"/>
            </a:p>
          </p:txBody>
        </p:sp>
      </p:grpSp>
      <p:pic>
        <p:nvPicPr>
          <p:cNvPr id="1026" name="Picture 2" descr="C:\Users\Diha\Desktop\IESEG\FLASH\IESEG_LOGO.png"/>
          <p:cNvPicPr>
            <a:picLocks noChangeAspect="1" noChangeArrowheads="1"/>
          </p:cNvPicPr>
          <p:nvPr/>
        </p:nvPicPr>
        <p:blipFill>
          <a:blip r:embed="rId36"/>
          <a:srcRect/>
          <a:stretch>
            <a:fillRect/>
          </a:stretch>
        </p:blipFill>
        <p:spPr bwMode="auto">
          <a:xfrm>
            <a:off x="191553" y="5577097"/>
            <a:ext cx="2694893" cy="1122872"/>
          </a:xfrm>
          <a:prstGeom prst="rect">
            <a:avLst/>
          </a:prstGeom>
          <a:noFill/>
        </p:spPr>
      </p:pic>
      <p:grpSp>
        <p:nvGrpSpPr>
          <p:cNvPr id="27" name="Group 367"/>
          <p:cNvGrpSpPr/>
          <p:nvPr/>
        </p:nvGrpSpPr>
        <p:grpSpPr>
          <a:xfrm>
            <a:off x="6100661" y="5463324"/>
            <a:ext cx="2960789" cy="1334552"/>
            <a:chOff x="5543882" y="5463324"/>
            <a:chExt cx="2960789" cy="1334552"/>
          </a:xfrm>
        </p:grpSpPr>
        <p:grpSp>
          <p:nvGrpSpPr>
            <p:cNvPr id="28" name="Group 18"/>
            <p:cNvGrpSpPr>
              <a:grpSpLocks noChangeAspect="1"/>
            </p:cNvGrpSpPr>
            <p:nvPr/>
          </p:nvGrpSpPr>
          <p:grpSpPr>
            <a:xfrm>
              <a:off x="7681663" y="6509313"/>
              <a:ext cx="288563" cy="288563"/>
              <a:chOff x="1071538" y="1357298"/>
              <a:chExt cx="1440000" cy="1440000"/>
            </a:xfrm>
          </p:grpSpPr>
          <p:pic>
            <p:nvPicPr>
              <p:cNvPr id="391" name="Picture 9" descr="http://www.fotosearch.fr/bthumb/LIQ/LIQ108/vl0003b079.jpg"/>
              <p:cNvPicPr>
                <a:picLocks noChangeAspect="1" noChangeArrowheads="1"/>
              </p:cNvPicPr>
              <p:nvPr/>
            </p:nvPicPr>
            <p:blipFill>
              <a:blip r:embed="rId27">
                <a:duotone>
                  <a:schemeClr val="accent1">
                    <a:shade val="45000"/>
                    <a:satMod val="135000"/>
                  </a:schemeClr>
                  <a:prstClr val="white"/>
                </a:duotone>
              </a:blip>
              <a:srcRect/>
              <a:stretch>
                <a:fillRect/>
              </a:stretch>
            </p:blipFill>
            <p:spPr bwMode="auto">
              <a:xfrm>
                <a:off x="1339486" y="1550936"/>
                <a:ext cx="904105" cy="1052725"/>
              </a:xfrm>
              <a:prstGeom prst="rect">
                <a:avLst/>
              </a:prstGeom>
              <a:noFill/>
              <a:ln w="19050">
                <a:noFill/>
              </a:ln>
            </p:spPr>
          </p:pic>
          <p:sp>
            <p:nvSpPr>
              <p:cNvPr id="392" name="Oval 391"/>
              <p:cNvSpPr/>
              <p:nvPr/>
            </p:nvSpPr>
            <p:spPr bwMode="auto">
              <a:xfrm>
                <a:off x="1071538" y="1357298"/>
                <a:ext cx="1440000" cy="1440000"/>
              </a:xfrm>
              <a:prstGeom prst="ellipse">
                <a:avLst/>
              </a:prstGeom>
              <a:noFill/>
              <a:ln w="19050">
                <a:solidFill>
                  <a:schemeClr val="tx1"/>
                </a:solidFill>
                <a:miter lim="800000"/>
                <a:headEnd/>
                <a:tailEnd/>
              </a:ln>
              <a:effectLst/>
            </p:spPr>
            <p:txBody>
              <a:bodyPr rtlCol="0" anchor="ctr"/>
              <a:lstStyle/>
              <a:p>
                <a:pPr algn="ctr"/>
                <a:endParaRPr lang="nl-BE" sz="700" dirty="0"/>
              </a:p>
            </p:txBody>
          </p:sp>
        </p:grpSp>
        <p:grpSp>
          <p:nvGrpSpPr>
            <p:cNvPr id="29" name="Group 19"/>
            <p:cNvGrpSpPr>
              <a:grpSpLocks noChangeAspect="1"/>
            </p:cNvGrpSpPr>
            <p:nvPr/>
          </p:nvGrpSpPr>
          <p:grpSpPr>
            <a:xfrm>
              <a:off x="7147218" y="5895213"/>
              <a:ext cx="288562" cy="288563"/>
              <a:chOff x="7429520" y="2857496"/>
              <a:chExt cx="1440000" cy="1440000"/>
            </a:xfrm>
          </p:grpSpPr>
          <p:pic>
            <p:nvPicPr>
              <p:cNvPr id="387" name="Picture 5" descr="Roof Clip Art"/>
              <p:cNvPicPr>
                <a:picLocks noChangeAspect="1" noChangeArrowheads="1"/>
              </p:cNvPicPr>
              <p:nvPr/>
            </p:nvPicPr>
            <p:blipFill>
              <a:blip r:embed="rId37" cstate="print">
                <a:duotone>
                  <a:schemeClr val="accent1">
                    <a:shade val="45000"/>
                    <a:satMod val="135000"/>
                  </a:schemeClr>
                  <a:prstClr val="white"/>
                </a:duotone>
              </a:blip>
              <a:stretch>
                <a:fillRect/>
              </a:stretch>
            </p:blipFill>
            <p:spPr bwMode="auto">
              <a:xfrm>
                <a:off x="7530390" y="3291744"/>
                <a:ext cx="1238260" cy="571504"/>
              </a:xfrm>
              <a:prstGeom prst="rect">
                <a:avLst/>
              </a:prstGeom>
              <a:noFill/>
              <a:ln w="19050">
                <a:noFill/>
              </a:ln>
            </p:spPr>
          </p:pic>
          <p:sp>
            <p:nvSpPr>
              <p:cNvPr id="388" name="Oval 387"/>
              <p:cNvSpPr/>
              <p:nvPr/>
            </p:nvSpPr>
            <p:spPr bwMode="auto">
              <a:xfrm>
                <a:off x="7429520" y="2857496"/>
                <a:ext cx="1440000" cy="1440000"/>
              </a:xfrm>
              <a:prstGeom prst="ellipse">
                <a:avLst/>
              </a:prstGeom>
              <a:noFill/>
              <a:ln w="19050">
                <a:solidFill>
                  <a:schemeClr val="tx1"/>
                </a:solidFill>
                <a:miter lim="800000"/>
                <a:headEnd/>
                <a:tailEnd/>
              </a:ln>
              <a:effectLst/>
            </p:spPr>
            <p:txBody>
              <a:bodyPr rtlCol="0" anchor="ctr"/>
              <a:lstStyle/>
              <a:p>
                <a:pPr algn="ctr"/>
                <a:endParaRPr lang="nl-BE" sz="700" dirty="0">
                  <a:solidFill>
                    <a:srgbClr val="2F4F4F"/>
                  </a:solidFill>
                </a:endParaRPr>
              </a:p>
            </p:txBody>
          </p:sp>
        </p:grpSp>
        <p:grpSp>
          <p:nvGrpSpPr>
            <p:cNvPr id="30" name="Group 84"/>
            <p:cNvGrpSpPr/>
            <p:nvPr/>
          </p:nvGrpSpPr>
          <p:grpSpPr>
            <a:xfrm>
              <a:off x="6078327" y="5895213"/>
              <a:ext cx="288562" cy="902662"/>
              <a:chOff x="1544981" y="1363346"/>
              <a:chExt cx="720000" cy="2252254"/>
            </a:xfrm>
          </p:grpSpPr>
          <p:grpSp>
            <p:nvGrpSpPr>
              <p:cNvPr id="31" name="Group 124"/>
              <p:cNvGrpSpPr>
                <a:grpSpLocks noChangeAspect="1"/>
              </p:cNvGrpSpPr>
              <p:nvPr/>
            </p:nvGrpSpPr>
            <p:grpSpPr>
              <a:xfrm>
                <a:off x="1544981" y="2895600"/>
                <a:ext cx="720000" cy="720000"/>
                <a:chOff x="2014520" y="5572148"/>
                <a:chExt cx="867600" cy="867600"/>
              </a:xfrm>
            </p:grpSpPr>
            <p:pic>
              <p:nvPicPr>
                <p:cNvPr id="383" name="Picture 7" descr="http://www.fotosearch.com/bthumb/UNC/UNC108/u10350440.jpg"/>
                <p:cNvPicPr>
                  <a:picLocks noChangeAspect="1" noChangeArrowheads="1"/>
                </p:cNvPicPr>
                <p:nvPr/>
              </p:nvPicPr>
              <p:blipFill>
                <a:blip r:embed="rId11">
                  <a:duotone>
                    <a:schemeClr val="accent1">
                      <a:shade val="45000"/>
                      <a:satMod val="135000"/>
                    </a:schemeClr>
                    <a:prstClr val="white"/>
                  </a:duotone>
                </a:blip>
                <a:srcRect/>
                <a:stretch>
                  <a:fillRect/>
                </a:stretch>
              </p:blipFill>
              <p:spPr bwMode="auto">
                <a:xfrm>
                  <a:off x="2072065" y="5789048"/>
                  <a:ext cx="752510" cy="433800"/>
                </a:xfrm>
                <a:prstGeom prst="rect">
                  <a:avLst/>
                </a:prstGeom>
                <a:noFill/>
                <a:ln w="19050">
                  <a:noFill/>
                </a:ln>
              </p:spPr>
            </p:pic>
            <p:sp>
              <p:nvSpPr>
                <p:cNvPr id="384" name="Oval 383"/>
                <p:cNvSpPr/>
                <p:nvPr/>
              </p:nvSpPr>
              <p:spPr bwMode="auto">
                <a:xfrm>
                  <a:off x="2014520" y="5572148"/>
                  <a:ext cx="867600" cy="867600"/>
                </a:xfrm>
                <a:prstGeom prst="ellipse">
                  <a:avLst/>
                </a:prstGeom>
                <a:noFill/>
                <a:ln w="19050">
                  <a:solidFill>
                    <a:schemeClr val="tx1"/>
                  </a:solidFill>
                  <a:miter lim="800000"/>
                  <a:headEnd/>
                  <a:tailEnd/>
                </a:ln>
                <a:effectLst/>
              </p:spPr>
              <p:txBody>
                <a:bodyPr rtlCol="0" anchor="ctr"/>
                <a:lstStyle/>
                <a:p>
                  <a:pPr algn="ctr"/>
                  <a:r>
                    <a:rPr lang="nl-BE" sz="1600" b="1" dirty="0" smtClean="0">
                      <a:solidFill>
                        <a:srgbClr val="2F4F4F"/>
                      </a:solidFill>
                    </a:rPr>
                    <a:t>J</a:t>
                  </a:r>
                  <a:endParaRPr lang="nl-BE" sz="2800" b="1" dirty="0">
                    <a:solidFill>
                      <a:srgbClr val="2F4F4F"/>
                    </a:solidFill>
                  </a:endParaRPr>
                </a:p>
              </p:txBody>
            </p:sp>
          </p:grpSp>
          <p:grpSp>
            <p:nvGrpSpPr>
              <p:cNvPr id="64" name="Group 17"/>
              <p:cNvGrpSpPr>
                <a:grpSpLocks noChangeAspect="1"/>
              </p:cNvGrpSpPr>
              <p:nvPr/>
            </p:nvGrpSpPr>
            <p:grpSpPr>
              <a:xfrm>
                <a:off x="1544981" y="1363346"/>
                <a:ext cx="720000" cy="720000"/>
                <a:chOff x="1000100" y="4429132"/>
                <a:chExt cx="1440000" cy="1440000"/>
              </a:xfrm>
            </p:grpSpPr>
            <p:pic>
              <p:nvPicPr>
                <p:cNvPr id="381" name="Picture 7" descr="http://www.fotosearch.com/bthumb/UNC/UNC108/u10350440.jpg"/>
                <p:cNvPicPr>
                  <a:picLocks noChangeAspect="1" noChangeArrowheads="1"/>
                </p:cNvPicPr>
                <p:nvPr/>
              </p:nvPicPr>
              <p:blipFill>
                <a:blip r:embed="rId11">
                  <a:duotone>
                    <a:schemeClr val="accent1">
                      <a:shade val="45000"/>
                      <a:satMod val="135000"/>
                    </a:schemeClr>
                    <a:prstClr val="white"/>
                  </a:duotone>
                </a:blip>
                <a:srcRect/>
                <a:stretch>
                  <a:fillRect/>
                </a:stretch>
              </p:blipFill>
              <p:spPr bwMode="auto">
                <a:xfrm>
                  <a:off x="1095610" y="4789132"/>
                  <a:ext cx="1248980" cy="720000"/>
                </a:xfrm>
                <a:prstGeom prst="rect">
                  <a:avLst/>
                </a:prstGeom>
                <a:noFill/>
                <a:ln w="19050">
                  <a:noFill/>
                </a:ln>
              </p:spPr>
            </p:pic>
            <p:sp>
              <p:nvSpPr>
                <p:cNvPr id="382" name="Oval 381"/>
                <p:cNvSpPr/>
                <p:nvPr/>
              </p:nvSpPr>
              <p:spPr bwMode="auto">
                <a:xfrm>
                  <a:off x="1000100" y="4429132"/>
                  <a:ext cx="1440000" cy="1440000"/>
                </a:xfrm>
                <a:prstGeom prst="ellipse">
                  <a:avLst/>
                </a:prstGeom>
                <a:noFill/>
                <a:ln w="19050">
                  <a:solidFill>
                    <a:schemeClr val="tx1"/>
                  </a:solidFill>
                  <a:miter lim="800000"/>
                  <a:headEnd/>
                  <a:tailEnd/>
                </a:ln>
                <a:effectLst/>
              </p:spPr>
              <p:txBody>
                <a:bodyPr rtlCol="0" anchor="ctr"/>
                <a:lstStyle/>
                <a:p>
                  <a:pPr algn="ctr"/>
                  <a:r>
                    <a:rPr lang="nl-BE" sz="1600" b="1" dirty="0" smtClean="0">
                      <a:solidFill>
                        <a:srgbClr val="2F4F4F"/>
                      </a:solidFill>
                    </a:rPr>
                    <a:t>P</a:t>
                  </a:r>
                  <a:endParaRPr lang="nl-BE" sz="2800" b="1" dirty="0">
                    <a:solidFill>
                      <a:srgbClr val="2F4F4F"/>
                    </a:solidFill>
                  </a:endParaRPr>
                </a:p>
              </p:txBody>
            </p:sp>
          </p:grpSp>
        </p:grpSp>
        <p:sp>
          <p:nvSpPr>
            <p:cNvPr id="377" name="Oval 376"/>
            <p:cNvSpPr/>
            <p:nvPr/>
          </p:nvSpPr>
          <p:spPr bwMode="auto">
            <a:xfrm>
              <a:off x="5543882" y="6202263"/>
              <a:ext cx="288563" cy="288563"/>
            </a:xfrm>
            <a:prstGeom prst="ellipse">
              <a:avLst/>
            </a:prstGeom>
            <a:noFill/>
            <a:ln w="19050">
              <a:solidFill>
                <a:schemeClr val="tx1"/>
              </a:solidFill>
              <a:miter lim="800000"/>
              <a:headEnd/>
              <a:tailEnd/>
            </a:ln>
            <a:effectLst/>
          </p:spPr>
          <p:txBody>
            <a:bodyPr rtlCol="0" anchor="ctr"/>
            <a:lstStyle/>
            <a:p>
              <a:pPr algn="ctr"/>
              <a:r>
                <a:rPr lang="nl-BE" sz="1600" b="1" dirty="0" smtClean="0">
                  <a:solidFill>
                    <a:srgbClr val="2F4F4F"/>
                  </a:solidFill>
                </a:rPr>
                <a:t>S</a:t>
              </a:r>
              <a:endParaRPr lang="nl-BE" sz="1600" b="1" dirty="0">
                <a:solidFill>
                  <a:srgbClr val="2F4F4F"/>
                </a:solidFill>
              </a:endParaRPr>
            </a:p>
          </p:txBody>
        </p:sp>
        <p:sp>
          <p:nvSpPr>
            <p:cNvPr id="375" name="Oval 374"/>
            <p:cNvSpPr/>
            <p:nvPr/>
          </p:nvSpPr>
          <p:spPr bwMode="auto">
            <a:xfrm>
              <a:off x="8216108" y="6202263"/>
              <a:ext cx="288563" cy="288563"/>
            </a:xfrm>
            <a:prstGeom prst="ellipse">
              <a:avLst/>
            </a:prstGeom>
            <a:noFill/>
            <a:ln w="19050">
              <a:solidFill>
                <a:schemeClr val="tx1"/>
              </a:solidFill>
              <a:miter lim="800000"/>
              <a:headEnd/>
              <a:tailEnd/>
            </a:ln>
            <a:effectLst/>
          </p:spPr>
          <p:txBody>
            <a:bodyPr rtlCol="0" anchor="ctr"/>
            <a:lstStyle/>
            <a:p>
              <a:pPr algn="ctr"/>
              <a:r>
                <a:rPr lang="nl-BE" sz="1600" b="1" dirty="0" smtClean="0">
                  <a:solidFill>
                    <a:srgbClr val="2F4F4F"/>
                  </a:solidFill>
                </a:rPr>
                <a:t>E</a:t>
              </a:r>
              <a:endParaRPr lang="nl-BE" sz="1600" b="1" dirty="0">
                <a:solidFill>
                  <a:srgbClr val="2F4F4F"/>
                </a:solidFill>
              </a:endParaRPr>
            </a:p>
          </p:txBody>
        </p:sp>
        <p:cxnSp>
          <p:nvCxnSpPr>
            <p:cNvPr id="343" name="Straight Arrow Connector 342"/>
            <p:cNvCxnSpPr>
              <a:stCxn id="377" idx="6"/>
              <a:endCxn id="382" idx="2"/>
            </p:cNvCxnSpPr>
            <p:nvPr/>
          </p:nvCxnSpPr>
          <p:spPr>
            <a:xfrm flipV="1">
              <a:off x="5832445" y="6039495"/>
              <a:ext cx="245882" cy="307050"/>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44" name="Straight Arrow Connector 343"/>
            <p:cNvCxnSpPr>
              <a:stCxn id="377" idx="6"/>
              <a:endCxn id="384" idx="2"/>
            </p:cNvCxnSpPr>
            <p:nvPr/>
          </p:nvCxnSpPr>
          <p:spPr>
            <a:xfrm>
              <a:off x="5832445" y="6346545"/>
              <a:ext cx="245882" cy="307049"/>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45" name="Straight Arrow Connector 344"/>
            <p:cNvCxnSpPr>
              <a:stCxn id="382" idx="6"/>
              <a:endCxn id="373" idx="2"/>
            </p:cNvCxnSpPr>
            <p:nvPr/>
          </p:nvCxnSpPr>
          <p:spPr>
            <a:xfrm flipV="1">
              <a:off x="6366889" y="5607606"/>
              <a:ext cx="244972" cy="431889"/>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46" name="Straight Arrow Connector 345"/>
            <p:cNvCxnSpPr>
              <a:stCxn id="382" idx="6"/>
              <a:endCxn id="370" idx="2"/>
            </p:cNvCxnSpPr>
            <p:nvPr/>
          </p:nvCxnSpPr>
          <p:spPr>
            <a:xfrm flipV="1">
              <a:off x="6366889" y="5895532"/>
              <a:ext cx="245651" cy="143963"/>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47" name="Straight Arrow Connector 346"/>
            <p:cNvCxnSpPr>
              <a:stCxn id="384" idx="6"/>
              <a:endCxn id="392" idx="2"/>
            </p:cNvCxnSpPr>
            <p:nvPr/>
          </p:nvCxnSpPr>
          <p:spPr>
            <a:xfrm>
              <a:off x="6366889" y="6653594"/>
              <a:ext cx="1314774" cy="1"/>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48" name="Straight Arrow Connector 347"/>
            <p:cNvCxnSpPr>
              <a:stCxn id="392" idx="6"/>
              <a:endCxn id="375" idx="2"/>
            </p:cNvCxnSpPr>
            <p:nvPr/>
          </p:nvCxnSpPr>
          <p:spPr>
            <a:xfrm flipV="1">
              <a:off x="7970226" y="6346545"/>
              <a:ext cx="245882" cy="307050"/>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grpSp>
          <p:nvGrpSpPr>
            <p:cNvPr id="65" name="Group 284"/>
            <p:cNvGrpSpPr/>
            <p:nvPr/>
          </p:nvGrpSpPr>
          <p:grpSpPr>
            <a:xfrm>
              <a:off x="6611861" y="5463324"/>
              <a:ext cx="289242" cy="576489"/>
              <a:chOff x="6611861" y="5463324"/>
              <a:chExt cx="289242" cy="576489"/>
            </a:xfrm>
          </p:grpSpPr>
          <p:grpSp>
            <p:nvGrpSpPr>
              <p:cNvPr id="66" name="Group 77"/>
              <p:cNvGrpSpPr/>
              <p:nvPr/>
            </p:nvGrpSpPr>
            <p:grpSpPr>
              <a:xfrm>
                <a:off x="6611861" y="5463324"/>
                <a:ext cx="288099" cy="288563"/>
                <a:chOff x="2497777" y="285728"/>
                <a:chExt cx="718843" cy="720000"/>
              </a:xfrm>
            </p:grpSpPr>
            <p:pic>
              <p:nvPicPr>
                <p:cNvPr id="372" name="Picture 3"/>
                <p:cNvPicPr>
                  <a:picLocks noChangeAspect="1" noChangeArrowheads="1"/>
                </p:cNvPicPr>
                <p:nvPr/>
              </p:nvPicPr>
              <p:blipFill>
                <a:blip r:embed="rId38" cstate="print">
                  <a:duotone>
                    <a:schemeClr val="accent1">
                      <a:shade val="45000"/>
                      <a:satMod val="135000"/>
                    </a:schemeClr>
                    <a:prstClr val="white"/>
                  </a:duotone>
                </a:blip>
                <a:stretch>
                  <a:fillRect/>
                </a:stretch>
              </p:blipFill>
              <p:spPr bwMode="auto">
                <a:xfrm>
                  <a:off x="2600924" y="413555"/>
                  <a:ext cx="553963" cy="464347"/>
                </a:xfrm>
                <a:prstGeom prst="rect">
                  <a:avLst/>
                </a:prstGeom>
                <a:noFill/>
                <a:ln w="19050">
                  <a:noFill/>
                </a:ln>
              </p:spPr>
            </p:pic>
            <p:sp>
              <p:nvSpPr>
                <p:cNvPr id="373" name="Oval 372"/>
                <p:cNvSpPr/>
                <p:nvPr/>
              </p:nvSpPr>
              <p:spPr bwMode="auto">
                <a:xfrm>
                  <a:off x="2497777" y="285728"/>
                  <a:ext cx="718843" cy="720000"/>
                </a:xfrm>
                <a:prstGeom prst="ellipse">
                  <a:avLst/>
                </a:prstGeom>
                <a:noFill/>
                <a:ln w="19050">
                  <a:solidFill>
                    <a:srgbClr val="2F4F4F"/>
                  </a:solidFill>
                  <a:miter lim="800000"/>
                  <a:headEnd/>
                  <a:tailEnd/>
                </a:ln>
                <a:effectLst/>
              </p:spPr>
              <p:txBody>
                <a:bodyPr rtlCol="0" anchor="ctr"/>
                <a:lstStyle/>
                <a:p>
                  <a:pPr algn="ctr"/>
                  <a:r>
                    <a:rPr lang="nl-BE" sz="1600" b="1" dirty="0" smtClean="0">
                      <a:solidFill>
                        <a:srgbClr val="2F4F4F"/>
                      </a:solidFill>
                    </a:rPr>
                    <a:t>F</a:t>
                  </a:r>
                  <a:endParaRPr lang="nl-BE" sz="1600" b="1" dirty="0">
                    <a:solidFill>
                      <a:srgbClr val="2F4F4F"/>
                    </a:solidFill>
                  </a:endParaRPr>
                </a:p>
              </p:txBody>
            </p:sp>
          </p:grpSp>
          <p:grpSp>
            <p:nvGrpSpPr>
              <p:cNvPr id="67" name="Group 74"/>
              <p:cNvGrpSpPr/>
              <p:nvPr/>
            </p:nvGrpSpPr>
            <p:grpSpPr>
              <a:xfrm>
                <a:off x="6612540" y="5751250"/>
                <a:ext cx="288563" cy="288563"/>
                <a:chOff x="2499472" y="1494530"/>
                <a:chExt cx="720000" cy="720000"/>
              </a:xfrm>
            </p:grpSpPr>
            <p:pic>
              <p:nvPicPr>
                <p:cNvPr id="369" name="Picture 3"/>
                <p:cNvPicPr>
                  <a:picLocks noChangeAspect="1" noChangeArrowheads="1"/>
                </p:cNvPicPr>
                <p:nvPr/>
              </p:nvPicPr>
              <p:blipFill>
                <a:blip r:embed="rId39" cstate="print">
                  <a:duotone>
                    <a:schemeClr val="accent1">
                      <a:shade val="45000"/>
                      <a:satMod val="135000"/>
                    </a:schemeClr>
                    <a:prstClr val="white"/>
                  </a:duotone>
                </a:blip>
                <a:stretch>
                  <a:fillRect/>
                </a:stretch>
              </p:blipFill>
              <p:spPr bwMode="auto">
                <a:xfrm>
                  <a:off x="2600512" y="1622357"/>
                  <a:ext cx="554855" cy="464347"/>
                </a:xfrm>
                <a:prstGeom prst="rect">
                  <a:avLst/>
                </a:prstGeom>
                <a:noFill/>
                <a:ln w="19050">
                  <a:noFill/>
                </a:ln>
              </p:spPr>
            </p:pic>
            <p:sp>
              <p:nvSpPr>
                <p:cNvPr id="370" name="Oval 11"/>
                <p:cNvSpPr/>
                <p:nvPr/>
              </p:nvSpPr>
              <p:spPr bwMode="auto">
                <a:xfrm>
                  <a:off x="2499472" y="1494530"/>
                  <a:ext cx="720000" cy="720000"/>
                </a:xfrm>
                <a:prstGeom prst="ellipse">
                  <a:avLst/>
                </a:prstGeom>
                <a:noFill/>
                <a:ln w="19050">
                  <a:solidFill>
                    <a:srgbClr val="2F4F4F"/>
                  </a:solidFill>
                  <a:miter lim="800000"/>
                  <a:headEnd/>
                  <a:tailEnd/>
                </a:ln>
                <a:effectLst/>
              </p:spPr>
              <p:txBody>
                <a:bodyPr rtlCol="0" anchor="ctr"/>
                <a:lstStyle/>
                <a:p>
                  <a:pPr algn="ctr"/>
                  <a:r>
                    <a:rPr lang="nl-BE" sz="1600" b="1" dirty="0" smtClean="0">
                      <a:solidFill>
                        <a:srgbClr val="2F4F4F"/>
                      </a:solidFill>
                    </a:rPr>
                    <a:t>B</a:t>
                  </a:r>
                  <a:endParaRPr lang="nl-BE" sz="1600" b="1" dirty="0">
                    <a:solidFill>
                      <a:srgbClr val="2F4F4F"/>
                    </a:solidFill>
                  </a:endParaRPr>
                </a:p>
              </p:txBody>
            </p:sp>
          </p:grpSp>
        </p:grpSp>
        <p:grpSp>
          <p:nvGrpSpPr>
            <p:cNvPr id="68" name="Group 288"/>
            <p:cNvGrpSpPr/>
            <p:nvPr/>
          </p:nvGrpSpPr>
          <p:grpSpPr>
            <a:xfrm>
              <a:off x="6612308" y="6039176"/>
              <a:ext cx="288563" cy="576489"/>
              <a:chOff x="6612308" y="6039176"/>
              <a:chExt cx="288563" cy="576489"/>
            </a:xfrm>
          </p:grpSpPr>
          <p:grpSp>
            <p:nvGrpSpPr>
              <p:cNvPr id="69" name="Group 56"/>
              <p:cNvGrpSpPr/>
              <p:nvPr/>
            </p:nvGrpSpPr>
            <p:grpSpPr>
              <a:xfrm>
                <a:off x="6612308" y="6327102"/>
                <a:ext cx="288563" cy="288563"/>
                <a:chOff x="3639858" y="1494530"/>
                <a:chExt cx="720000" cy="720000"/>
              </a:xfrm>
            </p:grpSpPr>
            <p:pic>
              <p:nvPicPr>
                <p:cNvPr id="366" name="Picture 3"/>
                <p:cNvPicPr>
                  <a:picLocks noChangeAspect="1" noChangeArrowheads="1"/>
                </p:cNvPicPr>
                <p:nvPr/>
              </p:nvPicPr>
              <p:blipFill>
                <a:blip r:embed="rId39" cstate="print">
                  <a:duotone>
                    <a:schemeClr val="accent1">
                      <a:shade val="45000"/>
                      <a:satMod val="135000"/>
                    </a:schemeClr>
                    <a:prstClr val="white"/>
                  </a:duotone>
                </a:blip>
                <a:stretch>
                  <a:fillRect/>
                </a:stretch>
              </p:blipFill>
              <p:spPr bwMode="auto">
                <a:xfrm>
                  <a:off x="3743520" y="1622357"/>
                  <a:ext cx="554855" cy="464347"/>
                </a:xfrm>
                <a:prstGeom prst="rect">
                  <a:avLst/>
                </a:prstGeom>
                <a:noFill/>
                <a:ln w="19050">
                  <a:noFill/>
                </a:ln>
              </p:spPr>
            </p:pic>
            <p:sp>
              <p:nvSpPr>
                <p:cNvPr id="367" name="Oval 11"/>
                <p:cNvSpPr/>
                <p:nvPr/>
              </p:nvSpPr>
              <p:spPr bwMode="auto">
                <a:xfrm>
                  <a:off x="3639858" y="1494530"/>
                  <a:ext cx="720000" cy="720000"/>
                </a:xfrm>
                <a:prstGeom prst="ellipse">
                  <a:avLst/>
                </a:prstGeom>
                <a:noFill/>
                <a:ln w="19050">
                  <a:solidFill>
                    <a:srgbClr val="2F4F4F"/>
                  </a:solidFill>
                  <a:miter lim="800000"/>
                  <a:headEnd/>
                  <a:tailEnd/>
                </a:ln>
                <a:effectLst/>
              </p:spPr>
              <p:txBody>
                <a:bodyPr rtlCol="0" anchor="ctr"/>
                <a:lstStyle/>
                <a:p>
                  <a:pPr algn="ctr"/>
                  <a:r>
                    <a:rPr lang="nl-BE" sz="1600" b="1" dirty="0" smtClean="0">
                      <a:solidFill>
                        <a:srgbClr val="2F4F4F"/>
                      </a:solidFill>
                    </a:rPr>
                    <a:t>R</a:t>
                  </a:r>
                  <a:endParaRPr lang="nl-BE" sz="1600" b="1" dirty="0">
                    <a:solidFill>
                      <a:srgbClr val="2F4F4F"/>
                    </a:solidFill>
                  </a:endParaRPr>
                </a:p>
              </p:txBody>
            </p:sp>
          </p:grpSp>
          <p:grpSp>
            <p:nvGrpSpPr>
              <p:cNvPr id="70" name="Group 55"/>
              <p:cNvGrpSpPr/>
              <p:nvPr/>
            </p:nvGrpSpPr>
            <p:grpSpPr>
              <a:xfrm>
                <a:off x="6612308" y="6039176"/>
                <a:ext cx="288563" cy="288563"/>
                <a:chOff x="3640496" y="285728"/>
                <a:chExt cx="720000" cy="720000"/>
              </a:xfrm>
            </p:grpSpPr>
            <p:pic>
              <p:nvPicPr>
                <p:cNvPr id="363" name="Picture 3"/>
                <p:cNvPicPr>
                  <a:picLocks noChangeAspect="1" noChangeArrowheads="1"/>
                </p:cNvPicPr>
                <p:nvPr/>
              </p:nvPicPr>
              <p:blipFill>
                <a:blip r:embed="rId39" cstate="print">
                  <a:duotone>
                    <a:schemeClr val="accent1">
                      <a:shade val="45000"/>
                      <a:satMod val="135000"/>
                    </a:schemeClr>
                    <a:prstClr val="white"/>
                  </a:duotone>
                </a:blip>
                <a:stretch>
                  <a:fillRect/>
                </a:stretch>
              </p:blipFill>
              <p:spPr bwMode="auto">
                <a:xfrm>
                  <a:off x="3743520" y="413555"/>
                  <a:ext cx="554855" cy="464347"/>
                </a:xfrm>
                <a:prstGeom prst="rect">
                  <a:avLst/>
                </a:prstGeom>
                <a:noFill/>
                <a:ln w="19050">
                  <a:noFill/>
                </a:ln>
              </p:spPr>
            </p:pic>
            <p:sp>
              <p:nvSpPr>
                <p:cNvPr id="364" name="Oval 11"/>
                <p:cNvSpPr/>
                <p:nvPr/>
              </p:nvSpPr>
              <p:spPr bwMode="auto">
                <a:xfrm>
                  <a:off x="3640496" y="285728"/>
                  <a:ext cx="720000" cy="720000"/>
                </a:xfrm>
                <a:prstGeom prst="ellipse">
                  <a:avLst/>
                </a:prstGeom>
                <a:noFill/>
                <a:ln w="19050">
                  <a:solidFill>
                    <a:srgbClr val="2F4F4F"/>
                  </a:solidFill>
                  <a:miter lim="800000"/>
                  <a:headEnd/>
                  <a:tailEnd/>
                </a:ln>
                <a:effectLst/>
              </p:spPr>
              <p:txBody>
                <a:bodyPr rtlCol="0" anchor="ctr"/>
                <a:lstStyle/>
                <a:p>
                  <a:pPr algn="ctr"/>
                  <a:r>
                    <a:rPr lang="nl-BE" sz="1600" b="1" dirty="0" smtClean="0">
                      <a:solidFill>
                        <a:srgbClr val="2F4F4F"/>
                      </a:solidFill>
                    </a:rPr>
                    <a:t>L</a:t>
                  </a:r>
                  <a:endParaRPr lang="nl-BE" sz="1600" b="1" dirty="0">
                    <a:solidFill>
                      <a:srgbClr val="2F4F4F"/>
                    </a:solidFill>
                  </a:endParaRPr>
                </a:p>
              </p:txBody>
            </p:sp>
          </p:grpSp>
        </p:grpSp>
        <p:cxnSp>
          <p:nvCxnSpPr>
            <p:cNvPr id="350" name="Straight Arrow Connector 349"/>
            <p:cNvCxnSpPr>
              <a:stCxn id="386" idx="6"/>
              <a:endCxn id="375" idx="2"/>
            </p:cNvCxnSpPr>
            <p:nvPr/>
          </p:nvCxnSpPr>
          <p:spPr>
            <a:xfrm>
              <a:off x="7970225" y="6346545"/>
              <a:ext cx="245883" cy="1588"/>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52" name="Straight Arrow Connector 351"/>
            <p:cNvCxnSpPr>
              <a:stCxn id="388" idx="6"/>
              <a:endCxn id="390" idx="2"/>
            </p:cNvCxnSpPr>
            <p:nvPr/>
          </p:nvCxnSpPr>
          <p:spPr>
            <a:xfrm flipV="1">
              <a:off x="7435780" y="5751569"/>
              <a:ext cx="245883" cy="287926"/>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53" name="Straight Arrow Connector 352"/>
            <p:cNvCxnSpPr>
              <a:stCxn id="382" idx="6"/>
              <a:endCxn id="364" idx="2"/>
            </p:cNvCxnSpPr>
            <p:nvPr/>
          </p:nvCxnSpPr>
          <p:spPr>
            <a:xfrm>
              <a:off x="6366889" y="6039495"/>
              <a:ext cx="245419" cy="143963"/>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54" name="Straight Arrow Connector 353"/>
            <p:cNvCxnSpPr>
              <a:stCxn id="382" idx="6"/>
              <a:endCxn id="367" idx="2"/>
            </p:cNvCxnSpPr>
            <p:nvPr/>
          </p:nvCxnSpPr>
          <p:spPr>
            <a:xfrm>
              <a:off x="6366889" y="6039495"/>
              <a:ext cx="245419" cy="431889"/>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55" name="Straight Arrow Connector 354"/>
            <p:cNvCxnSpPr>
              <a:stCxn id="373" idx="6"/>
              <a:endCxn id="388" idx="2"/>
            </p:cNvCxnSpPr>
            <p:nvPr/>
          </p:nvCxnSpPr>
          <p:spPr>
            <a:xfrm>
              <a:off x="6899960" y="5607606"/>
              <a:ext cx="247258" cy="431889"/>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56" name="Straight Arrow Connector 355"/>
            <p:cNvCxnSpPr>
              <a:stCxn id="370" idx="6"/>
              <a:endCxn id="388" idx="2"/>
            </p:cNvCxnSpPr>
            <p:nvPr/>
          </p:nvCxnSpPr>
          <p:spPr>
            <a:xfrm>
              <a:off x="6901103" y="5895532"/>
              <a:ext cx="246115" cy="143963"/>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57" name="Straight Arrow Connector 356"/>
            <p:cNvCxnSpPr>
              <a:stCxn id="364" idx="6"/>
              <a:endCxn id="388" idx="2"/>
            </p:cNvCxnSpPr>
            <p:nvPr/>
          </p:nvCxnSpPr>
          <p:spPr>
            <a:xfrm flipV="1">
              <a:off x="6900871" y="6039495"/>
              <a:ext cx="246347" cy="143963"/>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58" name="Straight Arrow Connector 357"/>
            <p:cNvCxnSpPr>
              <a:stCxn id="367" idx="6"/>
              <a:endCxn id="388" idx="2"/>
            </p:cNvCxnSpPr>
            <p:nvPr/>
          </p:nvCxnSpPr>
          <p:spPr>
            <a:xfrm flipV="1">
              <a:off x="6900871" y="6039495"/>
              <a:ext cx="246347" cy="431889"/>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sp>
          <p:nvSpPr>
            <p:cNvPr id="390" name="Oval 11"/>
            <p:cNvSpPr/>
            <p:nvPr/>
          </p:nvSpPr>
          <p:spPr bwMode="auto">
            <a:xfrm>
              <a:off x="7681663" y="5607287"/>
              <a:ext cx="288562" cy="288563"/>
            </a:xfrm>
            <a:prstGeom prst="ellipse">
              <a:avLst/>
            </a:prstGeom>
            <a:noFill/>
            <a:ln w="19050">
              <a:solidFill>
                <a:schemeClr val="tx1"/>
              </a:solidFill>
              <a:miter lim="800000"/>
              <a:headEnd/>
              <a:tailEnd/>
            </a:ln>
            <a:effectLst/>
          </p:spPr>
          <p:txBody>
            <a:bodyPr rtlCol="0" anchor="ctr"/>
            <a:lstStyle/>
            <a:p>
              <a:pPr algn="ctr"/>
              <a:endParaRPr lang="nl-BE" sz="500" b="1" spc="-190" dirty="0">
                <a:solidFill>
                  <a:srgbClr val="2F4F4F"/>
                </a:solidFill>
              </a:endParaRPr>
            </a:p>
          </p:txBody>
        </p:sp>
        <p:pic>
          <p:nvPicPr>
            <p:cNvPr id="412" name="Picture 11" descr="http://www.cksinfo.com/clipart/construction/tools/painting/paint-and-brush.png"/>
            <p:cNvPicPr>
              <a:picLocks noChangeAspect="1" noChangeArrowheads="1"/>
            </p:cNvPicPr>
            <p:nvPr/>
          </p:nvPicPr>
          <p:blipFill>
            <a:blip r:embed="rId40" cstate="print">
              <a:duotone>
                <a:schemeClr val="accent1">
                  <a:shade val="45000"/>
                  <a:satMod val="135000"/>
                </a:schemeClr>
                <a:prstClr val="white"/>
              </a:duotone>
            </a:blip>
            <a:srcRect/>
            <a:stretch>
              <a:fillRect/>
            </a:stretch>
          </p:blipFill>
          <p:spPr bwMode="auto">
            <a:xfrm>
              <a:off x="7747209" y="5651500"/>
              <a:ext cx="157470" cy="198076"/>
            </a:xfrm>
            <a:prstGeom prst="rect">
              <a:avLst/>
            </a:prstGeom>
            <a:noFill/>
            <a:ln w="19050">
              <a:noFill/>
            </a:ln>
          </p:spPr>
        </p:pic>
        <p:grpSp>
          <p:nvGrpSpPr>
            <p:cNvPr id="71" name="Group 283"/>
            <p:cNvGrpSpPr/>
            <p:nvPr/>
          </p:nvGrpSpPr>
          <p:grpSpPr>
            <a:xfrm>
              <a:off x="7681663" y="6202263"/>
              <a:ext cx="288562" cy="288563"/>
              <a:chOff x="8216109" y="5895214"/>
              <a:chExt cx="288562" cy="288563"/>
            </a:xfrm>
          </p:grpSpPr>
          <p:sp>
            <p:nvSpPr>
              <p:cNvPr id="386" name="Oval 385"/>
              <p:cNvSpPr/>
              <p:nvPr/>
            </p:nvSpPr>
            <p:spPr bwMode="auto">
              <a:xfrm>
                <a:off x="8216109" y="5895214"/>
                <a:ext cx="288562" cy="288563"/>
              </a:xfrm>
              <a:prstGeom prst="ellipse">
                <a:avLst/>
              </a:prstGeom>
              <a:noFill/>
              <a:ln w="19050">
                <a:solidFill>
                  <a:schemeClr val="tx1"/>
                </a:solidFill>
                <a:miter lim="800000"/>
                <a:headEnd/>
                <a:tailEnd/>
              </a:ln>
              <a:effectLst/>
            </p:spPr>
            <p:txBody>
              <a:bodyPr rtlCol="0" anchor="ctr"/>
              <a:lstStyle/>
              <a:p>
                <a:pPr algn="ctr"/>
                <a:endParaRPr lang="nl-BE" sz="700" dirty="0">
                  <a:solidFill>
                    <a:srgbClr val="2F4F4F"/>
                  </a:solidFill>
                </a:endParaRPr>
              </a:p>
            </p:txBody>
          </p:sp>
          <p:pic>
            <p:nvPicPr>
              <p:cNvPr id="413" name="Picture 5" descr="http://www.solarpanel-manufacturer.com/picture/polycrystalline-solar-panels/photovoltaic-module.jpg"/>
              <p:cNvPicPr>
                <a:picLocks noChangeAspect="1" noChangeArrowheads="1"/>
              </p:cNvPicPr>
              <p:nvPr/>
            </p:nvPicPr>
            <p:blipFill>
              <a:blip r:embed="rId41" cstate="print">
                <a:clrChange>
                  <a:clrFrom>
                    <a:srgbClr val="FFFFFF"/>
                  </a:clrFrom>
                  <a:clrTo>
                    <a:srgbClr val="FFFFFF">
                      <a:alpha val="0"/>
                    </a:srgbClr>
                  </a:clrTo>
                </a:clrChange>
                <a:duotone>
                  <a:schemeClr val="accent1">
                    <a:shade val="45000"/>
                    <a:satMod val="135000"/>
                  </a:schemeClr>
                  <a:prstClr val="white"/>
                </a:duotone>
              </a:blip>
              <a:srcRect/>
              <a:stretch>
                <a:fillRect/>
              </a:stretch>
            </p:blipFill>
            <p:spPr bwMode="auto">
              <a:xfrm>
                <a:off x="8252179" y="5931284"/>
                <a:ext cx="216422" cy="216422"/>
              </a:xfrm>
              <a:prstGeom prst="rect">
                <a:avLst/>
              </a:prstGeom>
              <a:noFill/>
              <a:ln w="19050">
                <a:noFill/>
              </a:ln>
            </p:spPr>
          </p:pic>
        </p:grpSp>
        <p:cxnSp>
          <p:nvCxnSpPr>
            <p:cNvPr id="307" name="Straight Arrow Connector 306"/>
            <p:cNvCxnSpPr>
              <a:stCxn id="388" idx="6"/>
              <a:endCxn id="386" idx="2"/>
            </p:cNvCxnSpPr>
            <p:nvPr/>
          </p:nvCxnSpPr>
          <p:spPr>
            <a:xfrm>
              <a:off x="7435780" y="6039495"/>
              <a:ext cx="245883" cy="307050"/>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333" name="Straight Arrow Connector 332"/>
            <p:cNvCxnSpPr>
              <a:stCxn id="390" idx="6"/>
              <a:endCxn id="375" idx="2"/>
            </p:cNvCxnSpPr>
            <p:nvPr/>
          </p:nvCxnSpPr>
          <p:spPr>
            <a:xfrm>
              <a:off x="7970225" y="5751569"/>
              <a:ext cx="245883" cy="594976"/>
            </a:xfrm>
            <a:prstGeom prst="straightConnector1">
              <a:avLst/>
            </a:prstGeom>
            <a:ln w="19050">
              <a:solidFill>
                <a:srgbClr val="2F4F4F">
                  <a:alpha val="60000"/>
                </a:srgbClr>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9" name="Table 288"/>
          <p:cNvGraphicFramePr>
            <a:graphicFrameLocks noGrp="1"/>
          </p:cNvGraphicFramePr>
          <p:nvPr/>
        </p:nvGraphicFramePr>
        <p:xfrm>
          <a:off x="772096" y="1847045"/>
          <a:ext cx="7599808" cy="3163910"/>
        </p:xfrm>
        <a:graphic>
          <a:graphicData uri="http://schemas.openxmlformats.org/drawingml/2006/table">
            <a:tbl>
              <a:tblPr/>
              <a:tblGrid>
                <a:gridCol w="373959"/>
                <a:gridCol w="2352322"/>
                <a:gridCol w="1001244"/>
                <a:gridCol w="1435520"/>
                <a:gridCol w="1109813"/>
                <a:gridCol w="1326950"/>
              </a:tblGrid>
              <a:tr h="253595">
                <a:tc gridSpan="6">
                  <a:txBody>
                    <a:bodyPr/>
                    <a:lstStyle/>
                    <a:p>
                      <a:pPr algn="ctr" fontAlgn="ctr"/>
                      <a:r>
                        <a:rPr lang="en-US" sz="1400" b="1" i="0" u="none" strike="noStrike">
                          <a:solidFill>
                            <a:srgbClr val="ECF4F4"/>
                          </a:solidFill>
                          <a:latin typeface="Calibri"/>
                        </a:rPr>
                        <a:t>List of Activities</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1520">
                <a:tc>
                  <a:txBody>
                    <a:bodyPr/>
                    <a:lstStyle/>
                    <a:p>
                      <a:pPr algn="ctr" fontAlgn="ctr"/>
                      <a:r>
                        <a:rPr lang="en-US" sz="1400" b="1" i="0" u="none" strike="noStrike">
                          <a:solidFill>
                            <a:srgbClr val="2F4F4F"/>
                          </a:solidFill>
                          <a:latin typeface="Calibri"/>
                        </a:rPr>
                        <a:t>ACT</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400" b="1" i="0" u="none" strike="noStrike">
                          <a:solidFill>
                            <a:srgbClr val="2F4F4F"/>
                          </a:solidFill>
                          <a:latin typeface="Calibri"/>
                        </a:rPr>
                        <a:t>Name</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400" b="1" i="0" u="none" strike="noStrike">
                          <a:solidFill>
                            <a:srgbClr val="2F4F4F"/>
                          </a:solidFill>
                          <a:latin typeface="Calibri"/>
                        </a:rPr>
                        <a:t>Predecessor</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400" b="1" i="0" u="none" strike="noStrike">
                          <a:solidFill>
                            <a:srgbClr val="2F4F4F"/>
                          </a:solidFill>
                          <a:latin typeface="Calibri"/>
                        </a:rPr>
                        <a:t>Rescheduling cost</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400" b="1" i="0" u="none" strike="noStrike">
                          <a:solidFill>
                            <a:srgbClr val="2F4F4F"/>
                          </a:solidFill>
                          <a:latin typeface="Calibri"/>
                        </a:rPr>
                        <a:t>Fixed Penalty</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400" b="1" i="0" u="none" strike="noStrike">
                          <a:solidFill>
                            <a:srgbClr val="2F4F4F"/>
                          </a:solidFill>
                          <a:latin typeface="Calibri"/>
                        </a:rPr>
                        <a:t>Variable Penalty</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241520">
                <a:tc>
                  <a:txBody>
                    <a:bodyPr/>
                    <a:lstStyle/>
                    <a:p>
                      <a:pPr algn="ctr" fontAlgn="ctr"/>
                      <a:r>
                        <a:rPr lang="en-US" sz="1400" b="0" i="0" u="none" strike="noStrike">
                          <a:solidFill>
                            <a:srgbClr val="2F4F4F"/>
                          </a:solidFill>
                          <a:latin typeface="Calibri"/>
                        </a:rPr>
                        <a:t>1</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400" b="0" i="0" u="none" strike="noStrike">
                          <a:solidFill>
                            <a:srgbClr val="2F4F4F"/>
                          </a:solidFill>
                          <a:latin typeface="Calibri"/>
                        </a:rPr>
                        <a:t>Building Concrete Palace Slab</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241520">
                <a:tc>
                  <a:txBody>
                    <a:bodyPr/>
                    <a:lstStyle/>
                    <a:p>
                      <a:pPr algn="ctr" fontAlgn="ctr"/>
                      <a:r>
                        <a:rPr lang="en-US" sz="1400" b="0" i="0" u="none" strike="noStrike">
                          <a:solidFill>
                            <a:srgbClr val="2F4F4F"/>
                          </a:solidFill>
                          <a:latin typeface="Calibri"/>
                        </a:rPr>
                        <a:t>2</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400" b="0" i="0" u="none" strike="noStrike">
                          <a:solidFill>
                            <a:srgbClr val="2F4F4F"/>
                          </a:solidFill>
                          <a:latin typeface="Calibri"/>
                        </a:rPr>
                        <a:t>Building Concrete Jacuzzi Slab</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41520">
                <a:tc>
                  <a:txBody>
                    <a:bodyPr/>
                    <a:lstStyle/>
                    <a:p>
                      <a:pPr algn="ctr" fontAlgn="ctr"/>
                      <a:r>
                        <a:rPr lang="en-US" sz="1400" b="0" i="0" u="none" strike="noStrike">
                          <a:solidFill>
                            <a:srgbClr val="2F4F4F"/>
                          </a:solidFill>
                          <a:latin typeface="Calibri"/>
                        </a:rPr>
                        <a:t>3</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400" b="0" i="0" u="none" strike="noStrike">
                          <a:solidFill>
                            <a:srgbClr val="2F4F4F"/>
                          </a:solidFill>
                          <a:latin typeface="Calibri"/>
                        </a:rPr>
                        <a:t>Building Back Wall</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1</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€ 100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241520">
                <a:tc>
                  <a:txBody>
                    <a:bodyPr/>
                    <a:lstStyle/>
                    <a:p>
                      <a:pPr algn="ctr" fontAlgn="ctr"/>
                      <a:r>
                        <a:rPr lang="en-US" sz="1400" b="0" i="0" u="none" strike="noStrike">
                          <a:solidFill>
                            <a:srgbClr val="2F4F4F"/>
                          </a:solidFill>
                          <a:latin typeface="Calibri"/>
                        </a:rPr>
                        <a:t>4</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400" b="0" i="0" u="none" strike="noStrike">
                          <a:solidFill>
                            <a:srgbClr val="2F4F4F"/>
                          </a:solidFill>
                          <a:latin typeface="Calibri"/>
                        </a:rPr>
                        <a:t>Building Front Wall</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1</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€ 200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41520">
                <a:tc>
                  <a:txBody>
                    <a:bodyPr/>
                    <a:lstStyle/>
                    <a:p>
                      <a:pPr algn="ctr" fontAlgn="ctr"/>
                      <a:r>
                        <a:rPr lang="en-US" sz="1400" b="0" i="0" u="none" strike="noStrike">
                          <a:solidFill>
                            <a:srgbClr val="2F4F4F"/>
                          </a:solidFill>
                          <a:latin typeface="Calibri"/>
                        </a:rPr>
                        <a:t>5</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400" b="0" i="0" u="none" strike="noStrike">
                          <a:solidFill>
                            <a:srgbClr val="2F4F4F"/>
                          </a:solidFill>
                          <a:latin typeface="Calibri"/>
                        </a:rPr>
                        <a:t>Building Left Wall</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1</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€ 300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241520">
                <a:tc>
                  <a:txBody>
                    <a:bodyPr/>
                    <a:lstStyle/>
                    <a:p>
                      <a:pPr algn="ctr" fontAlgn="ctr"/>
                      <a:r>
                        <a:rPr lang="en-US" sz="1400" b="0" i="0" u="none" strike="noStrike">
                          <a:solidFill>
                            <a:srgbClr val="2F4F4F"/>
                          </a:solidFill>
                          <a:latin typeface="Calibri"/>
                        </a:rPr>
                        <a:t>6</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400" b="0" i="0" u="none" strike="noStrike">
                          <a:solidFill>
                            <a:srgbClr val="2F4F4F"/>
                          </a:solidFill>
                          <a:latin typeface="Calibri"/>
                        </a:rPr>
                        <a:t>Building Right Wall</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1</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€ 400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41520">
                <a:tc>
                  <a:txBody>
                    <a:bodyPr/>
                    <a:lstStyle/>
                    <a:p>
                      <a:pPr algn="ctr" fontAlgn="ctr"/>
                      <a:r>
                        <a:rPr lang="en-US" sz="1400" b="0" i="0" u="none" strike="noStrike">
                          <a:solidFill>
                            <a:srgbClr val="2F4F4F"/>
                          </a:solidFill>
                          <a:latin typeface="Calibri"/>
                        </a:rPr>
                        <a:t>7</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400" b="0" i="0" u="none" strike="noStrike">
                          <a:solidFill>
                            <a:srgbClr val="2F4F4F"/>
                          </a:solidFill>
                          <a:latin typeface="Calibri"/>
                        </a:rPr>
                        <a:t>Building Roof</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3,4,5,6</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€ 500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241520">
                <a:tc>
                  <a:txBody>
                    <a:bodyPr/>
                    <a:lstStyle/>
                    <a:p>
                      <a:pPr algn="ctr" fontAlgn="ctr"/>
                      <a:r>
                        <a:rPr lang="en-US" sz="1400" b="0" i="0" u="none" strike="noStrike">
                          <a:solidFill>
                            <a:srgbClr val="2F4F4F"/>
                          </a:solidFill>
                          <a:latin typeface="Calibri"/>
                        </a:rPr>
                        <a:t>8</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400" b="0" i="0" u="none" strike="noStrike">
                          <a:solidFill>
                            <a:srgbClr val="2F4F4F"/>
                          </a:solidFill>
                          <a:latin typeface="Calibri"/>
                        </a:rPr>
                        <a:t>Install Dressing</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7</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€ 600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41520">
                <a:tc>
                  <a:txBody>
                    <a:bodyPr/>
                    <a:lstStyle/>
                    <a:p>
                      <a:pPr algn="ctr" fontAlgn="ctr"/>
                      <a:r>
                        <a:rPr lang="en-US" sz="1400" b="0" i="0" u="none" strike="noStrike">
                          <a:solidFill>
                            <a:srgbClr val="2F4F4F"/>
                          </a:solidFill>
                          <a:latin typeface="Calibri"/>
                        </a:rPr>
                        <a:t>9</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400" b="0" i="0" u="none" strike="noStrike">
                          <a:solidFill>
                            <a:srgbClr val="2F4F4F"/>
                          </a:solidFill>
                          <a:latin typeface="Calibri"/>
                        </a:rPr>
                        <a:t>Install Jacuzzi</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2</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€ 700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r>
              <a:tr h="241520">
                <a:tc>
                  <a:txBody>
                    <a:bodyPr/>
                    <a:lstStyle/>
                    <a:p>
                      <a:pPr algn="ctr" fontAlgn="ctr"/>
                      <a:r>
                        <a:rPr lang="en-US" sz="1400" b="0" i="0" u="none" strike="noStrike">
                          <a:solidFill>
                            <a:srgbClr val="2F4F4F"/>
                          </a:solidFill>
                          <a:latin typeface="Calibri"/>
                        </a:rPr>
                        <a:t>10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400" b="0" i="0" u="none" strike="noStrike">
                          <a:solidFill>
                            <a:srgbClr val="2F4F4F"/>
                          </a:solidFill>
                          <a:latin typeface="Calibri"/>
                        </a:rPr>
                        <a:t>Install Solar Panels</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7</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€ 800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53595">
                <a:tc>
                  <a:txBody>
                    <a:bodyPr/>
                    <a:lstStyle/>
                    <a:p>
                      <a:pPr algn="ctr" fontAlgn="ctr"/>
                      <a:r>
                        <a:rPr lang="en-US" sz="1400" b="0" i="0" u="none" strike="noStrike">
                          <a:solidFill>
                            <a:srgbClr val="2F4F4F"/>
                          </a:solidFill>
                          <a:latin typeface="Calibri"/>
                        </a:rPr>
                        <a:t>11</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400" b="0" i="0" u="none" strike="noStrike">
                          <a:solidFill>
                            <a:srgbClr val="2F4F4F"/>
                          </a:solidFill>
                          <a:latin typeface="Calibri"/>
                        </a:rPr>
                        <a:t>Deadline</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8,9,10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a:solidFill>
                            <a:srgbClr val="2F4F4F"/>
                          </a:solidFill>
                          <a:latin typeface="Calibri"/>
                        </a:rPr>
                        <a:t>€ 0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400" b="0" i="0" u="none" strike="noStrike" dirty="0">
                          <a:solidFill>
                            <a:srgbClr val="2F4F4F"/>
                          </a:solidFill>
                          <a:latin typeface="Calibri"/>
                        </a:rPr>
                        <a:t>€ 500</a:t>
                      </a:r>
                    </a:p>
                  </a:txBody>
                  <a:tcPr marL="12076" marR="12076" marT="1207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r>
            </a:tbl>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943225" y="1457981"/>
          <a:ext cx="3257550" cy="3942039"/>
        </p:xfrm>
        <a:graphic>
          <a:graphicData uri="http://schemas.openxmlformats.org/drawingml/2006/table">
            <a:tbl>
              <a:tblPr/>
              <a:tblGrid>
                <a:gridCol w="392113"/>
                <a:gridCol w="2865437"/>
              </a:tblGrid>
              <a:tr h="314763">
                <a:tc gridSpan="2">
                  <a:txBody>
                    <a:bodyPr/>
                    <a:lstStyle/>
                    <a:p>
                      <a:pPr algn="ctr" fontAlgn="ctr"/>
                      <a:r>
                        <a:rPr lang="en-US" sz="1700" b="1" i="0" u="none" strike="noStrike" dirty="0">
                          <a:solidFill>
                            <a:srgbClr val="ECF4F4"/>
                          </a:solidFill>
                          <a:latin typeface="Calibri"/>
                        </a:rPr>
                        <a:t>List of Activity Groups</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r>
              <a:tr h="314763">
                <a:tc>
                  <a:txBody>
                    <a:bodyPr/>
                    <a:lstStyle/>
                    <a:p>
                      <a:pPr algn="ctr" fontAlgn="ctr"/>
                      <a:r>
                        <a:rPr lang="en-US" sz="1700" b="1" i="0" u="none" strike="noStrike">
                          <a:solidFill>
                            <a:srgbClr val="2F4F4F"/>
                          </a:solidFill>
                          <a:latin typeface="Calibri"/>
                        </a:rPr>
                        <a:t>AG</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700" b="1" i="0" u="none" strike="noStrike">
                          <a:solidFill>
                            <a:srgbClr val="2F4F4F"/>
                          </a:solidFill>
                          <a:latin typeface="Calibri"/>
                        </a:rPr>
                        <a:t>Name</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99775">
                <a:tc>
                  <a:txBody>
                    <a:bodyPr/>
                    <a:lstStyle/>
                    <a:p>
                      <a:pPr algn="ctr" fontAlgn="ctr"/>
                      <a:r>
                        <a:rPr lang="en-US" sz="1700" b="0" i="0" u="none" strike="noStrike">
                          <a:solidFill>
                            <a:srgbClr val="2F4F4F"/>
                          </a:solidFill>
                          <a:latin typeface="Calibri"/>
                        </a:rPr>
                        <a:t>0</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Undefined activity</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99775">
                <a:tc>
                  <a:txBody>
                    <a:bodyPr/>
                    <a:lstStyle/>
                    <a:p>
                      <a:pPr algn="ctr" fontAlgn="ctr"/>
                      <a:r>
                        <a:rPr lang="en-US" sz="1700" b="0" i="0" u="none" strike="noStrike">
                          <a:solidFill>
                            <a:srgbClr val="2F4F4F"/>
                          </a:solidFill>
                          <a:latin typeface="Calibri"/>
                        </a:rPr>
                        <a:t>1</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Yellow Yoshi (concrete slabs)</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99775">
                <a:tc>
                  <a:txBody>
                    <a:bodyPr/>
                    <a:lstStyle/>
                    <a:p>
                      <a:pPr algn="ctr" fontAlgn="ctr"/>
                      <a:r>
                        <a:rPr lang="en-US" sz="1700" b="0" i="0" u="none" strike="noStrike">
                          <a:solidFill>
                            <a:srgbClr val="2F4F4F"/>
                          </a:solidFill>
                          <a:latin typeface="Calibri"/>
                        </a:rPr>
                        <a:t>2</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Yoshi (concrete slabs)</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99775">
                <a:tc>
                  <a:txBody>
                    <a:bodyPr/>
                    <a:lstStyle/>
                    <a:p>
                      <a:pPr algn="ctr" fontAlgn="ctr"/>
                      <a:r>
                        <a:rPr lang="en-US" sz="1700" b="0" i="0" u="none" strike="noStrike">
                          <a:solidFill>
                            <a:srgbClr val="2F4F4F"/>
                          </a:solidFill>
                          <a:latin typeface="Calibri"/>
                        </a:rPr>
                        <a:t>3</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Luigi (walls)</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99775">
                <a:tc>
                  <a:txBody>
                    <a:bodyPr/>
                    <a:lstStyle/>
                    <a:p>
                      <a:pPr algn="ctr" fontAlgn="ctr"/>
                      <a:r>
                        <a:rPr lang="en-US" sz="1700" b="0" i="0" u="none" strike="noStrike">
                          <a:solidFill>
                            <a:srgbClr val="2F4F4F"/>
                          </a:solidFill>
                          <a:latin typeface="Calibri"/>
                        </a:rPr>
                        <a:t>4</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Waluigi (walls)</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99775">
                <a:tc>
                  <a:txBody>
                    <a:bodyPr/>
                    <a:lstStyle/>
                    <a:p>
                      <a:pPr algn="ctr" fontAlgn="ctr"/>
                      <a:r>
                        <a:rPr lang="en-US" sz="1700" b="0" i="0" u="none" strike="noStrike">
                          <a:solidFill>
                            <a:srgbClr val="2F4F4F"/>
                          </a:solidFill>
                          <a:latin typeface="Calibri"/>
                        </a:rPr>
                        <a:t>5</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Red Toad (walls)</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99775">
                <a:tc>
                  <a:txBody>
                    <a:bodyPr/>
                    <a:lstStyle/>
                    <a:p>
                      <a:pPr algn="ctr" fontAlgn="ctr"/>
                      <a:r>
                        <a:rPr lang="en-US" sz="1700" b="0" i="0" u="none" strike="noStrike">
                          <a:solidFill>
                            <a:srgbClr val="2F4F4F"/>
                          </a:solidFill>
                          <a:latin typeface="Calibri"/>
                        </a:rPr>
                        <a:t>6</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Orange Toad (walls)</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99775">
                <a:tc>
                  <a:txBody>
                    <a:bodyPr/>
                    <a:lstStyle/>
                    <a:p>
                      <a:pPr algn="ctr" fontAlgn="ctr"/>
                      <a:r>
                        <a:rPr lang="en-US" sz="1700" b="0" i="0" u="none" strike="noStrike">
                          <a:solidFill>
                            <a:srgbClr val="2F4F4F"/>
                          </a:solidFill>
                          <a:latin typeface="Calibri"/>
                        </a:rPr>
                        <a:t>7</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Donkey Kong (roof)</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99775">
                <a:tc>
                  <a:txBody>
                    <a:bodyPr/>
                    <a:lstStyle/>
                    <a:p>
                      <a:pPr algn="ctr" fontAlgn="ctr"/>
                      <a:r>
                        <a:rPr lang="en-US" sz="1700" b="0" i="0" u="none" strike="noStrike">
                          <a:solidFill>
                            <a:srgbClr val="2F4F4F"/>
                          </a:solidFill>
                          <a:latin typeface="Calibri"/>
                        </a:rPr>
                        <a:t>8</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a:solidFill>
                            <a:srgbClr val="2F4F4F"/>
                          </a:solidFill>
                          <a:latin typeface="Calibri"/>
                        </a:rPr>
                        <a:t>Peach (dressing)</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r>
              <a:tr h="299775">
                <a:tc>
                  <a:txBody>
                    <a:bodyPr/>
                    <a:lstStyle/>
                    <a:p>
                      <a:pPr algn="ctr" fontAlgn="ctr"/>
                      <a:r>
                        <a:rPr lang="en-US" sz="1700" b="0" i="0" u="none" strike="noStrike">
                          <a:solidFill>
                            <a:srgbClr val="2F4F4F"/>
                          </a:solidFill>
                          <a:latin typeface="Calibri"/>
                        </a:rPr>
                        <a:t>9</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700" b="0" i="0" u="none" strike="noStrike">
                          <a:solidFill>
                            <a:srgbClr val="2F4F4F"/>
                          </a:solidFill>
                          <a:latin typeface="Calibri"/>
                        </a:rPr>
                        <a:t>Mario (Jacuzzi)</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314763">
                <a:tc>
                  <a:txBody>
                    <a:bodyPr/>
                    <a:lstStyle/>
                    <a:p>
                      <a:pPr algn="ctr" fontAlgn="ctr"/>
                      <a:r>
                        <a:rPr lang="en-US" sz="1700" b="0" i="0" u="none" strike="noStrike" dirty="0">
                          <a:solidFill>
                            <a:srgbClr val="2F4F4F"/>
                          </a:solidFill>
                          <a:latin typeface="Calibri"/>
                        </a:rPr>
                        <a:t>10</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a:txBody>
                    <a:bodyPr/>
                    <a:lstStyle/>
                    <a:p>
                      <a:pPr algn="l" fontAlgn="ctr"/>
                      <a:r>
                        <a:rPr lang="en-US" sz="1700" b="0" i="0" u="none" strike="noStrike" dirty="0">
                          <a:solidFill>
                            <a:srgbClr val="2F4F4F"/>
                          </a:solidFill>
                          <a:latin typeface="Calibri"/>
                        </a:rPr>
                        <a:t>Yellow Toad (solar panels)</a:t>
                      </a:r>
                    </a:p>
                  </a:txBody>
                  <a:tcPr marL="14989" marR="14989" marT="1498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r>
            </a:tbl>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23105" y="2269749"/>
          <a:ext cx="8297791" cy="2318503"/>
        </p:xfrm>
        <a:graphic>
          <a:graphicData uri="http://schemas.openxmlformats.org/drawingml/2006/table">
            <a:tbl>
              <a:tblPr/>
              <a:tblGrid>
                <a:gridCol w="1486741"/>
                <a:gridCol w="681105"/>
                <a:gridCol w="681105"/>
                <a:gridCol w="681105"/>
                <a:gridCol w="681105"/>
                <a:gridCol w="681105"/>
                <a:gridCol w="681105"/>
                <a:gridCol w="681105"/>
                <a:gridCol w="681105"/>
                <a:gridCol w="681105"/>
                <a:gridCol w="681105"/>
              </a:tblGrid>
              <a:tr h="160160">
                <a:tc>
                  <a:txBody>
                    <a:bodyPr/>
                    <a:lstStyle/>
                    <a:p>
                      <a:pPr algn="l" fontAlgn="ctr"/>
                      <a:endParaRPr lang="en-US" sz="900" b="0" i="0" u="none" strike="noStrike" dirty="0">
                        <a:solidFill>
                          <a:srgbClr val="2F4F4F"/>
                        </a:solidFill>
                        <a:latin typeface="Calibri"/>
                      </a:endParaRPr>
                    </a:p>
                  </a:txBody>
                  <a:tcPr marL="7627" marR="7627" marT="7627" marB="0" anchor="ctr">
                    <a:lnL>
                      <a:noFill/>
                    </a:lnL>
                    <a:lnR w="12700" cap="flat" cmpd="sng" algn="ctr">
                      <a:solidFill>
                        <a:srgbClr val="000000"/>
                      </a:solidFill>
                      <a:prstDash val="solid"/>
                      <a:round/>
                      <a:headEnd type="none" w="med" len="med"/>
                      <a:tailEnd type="none" w="med" len="med"/>
                    </a:lnR>
                    <a:lnT>
                      <a:noFill/>
                    </a:lnT>
                    <a:lnB>
                      <a:noFill/>
                    </a:lnB>
                  </a:tcPr>
                </a:tc>
                <a:tc gridSpan="10">
                  <a:txBody>
                    <a:bodyPr/>
                    <a:lstStyle/>
                    <a:p>
                      <a:pPr algn="ctr" fontAlgn="ctr"/>
                      <a:r>
                        <a:rPr lang="en-US" sz="900" b="1" i="0" u="none" strike="noStrike">
                          <a:solidFill>
                            <a:srgbClr val="ECF4F4"/>
                          </a:solidFill>
                          <a:latin typeface="Calibri"/>
                        </a:rPr>
                        <a:t>Activity Duration Matrix (in days)</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533">
                <a:tc>
                  <a:txBody>
                    <a:bodyPr/>
                    <a:lstStyle/>
                    <a:p>
                      <a:pPr algn="l" fontAlgn="ctr"/>
                      <a:endParaRPr lang="en-US" sz="900" b="0" i="0" u="none" strike="noStrike">
                        <a:solidFill>
                          <a:srgbClr val="2F4F4F"/>
                        </a:solidFill>
                        <a:latin typeface="Calibri"/>
                      </a:endParaRPr>
                    </a:p>
                  </a:txBody>
                  <a:tcPr marL="7627" marR="7627" marT="7627" marB="0" anchor="ctr">
                    <a:lnL>
                      <a:noFill/>
                    </a:lnL>
                    <a:lnR w="12700" cap="flat" cmpd="sng" algn="ctr">
                      <a:solidFill>
                        <a:srgbClr val="000000"/>
                      </a:solidFill>
                      <a:prstDash val="solid"/>
                      <a:round/>
                      <a:headEnd type="none" w="med" len="med"/>
                      <a:tailEnd type="none" w="med" len="med"/>
                    </a:lnR>
                    <a:lnT>
                      <a:noFill/>
                    </a:lnT>
                    <a:lnB>
                      <a:noFill/>
                    </a:lnB>
                  </a:tcPr>
                </a:tc>
                <a:tc rowSpan="3">
                  <a:txBody>
                    <a:bodyPr/>
                    <a:lstStyle/>
                    <a:p>
                      <a:pPr algn="ctr" fontAlgn="ctr"/>
                      <a:r>
                        <a:rPr lang="en-US" sz="900" b="0" i="0" u="none" strike="noStrike">
                          <a:solidFill>
                            <a:srgbClr val="2F4F4F"/>
                          </a:solidFill>
                          <a:latin typeface="Calibri"/>
                        </a:rPr>
                        <a:t>Yellow Yoshi (concrete slabs)</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900" b="0" i="0" u="none" strike="noStrike">
                          <a:solidFill>
                            <a:srgbClr val="2F4F4F"/>
                          </a:solidFill>
                          <a:latin typeface="Calibri"/>
                        </a:rPr>
                        <a:t>Yoshi (concrete slabs)</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900" b="0" i="0" u="none" strike="noStrike">
                          <a:solidFill>
                            <a:srgbClr val="2F4F4F"/>
                          </a:solidFill>
                          <a:latin typeface="Calibri"/>
                        </a:rPr>
                        <a:t>Luigi (walls)</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900" b="0" i="0" u="none" strike="noStrike">
                          <a:solidFill>
                            <a:srgbClr val="2F4F4F"/>
                          </a:solidFill>
                          <a:latin typeface="Calibri"/>
                        </a:rPr>
                        <a:t>Waluigi (walls)</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900" b="0" i="0" u="none" strike="noStrike">
                          <a:solidFill>
                            <a:srgbClr val="2F4F4F"/>
                          </a:solidFill>
                          <a:latin typeface="Calibri"/>
                        </a:rPr>
                        <a:t>Red Toad (walls)</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900" b="0" i="0" u="none" strike="noStrike">
                          <a:solidFill>
                            <a:srgbClr val="2F4F4F"/>
                          </a:solidFill>
                          <a:latin typeface="Calibri"/>
                        </a:rPr>
                        <a:t>Orange Toad (walls)</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900" b="0" i="0" u="none" strike="noStrike">
                          <a:solidFill>
                            <a:srgbClr val="2F4F4F"/>
                          </a:solidFill>
                          <a:latin typeface="Calibri"/>
                        </a:rPr>
                        <a:t>Donkey Kong (roof)</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900" b="0" i="0" u="none" strike="noStrike">
                          <a:solidFill>
                            <a:srgbClr val="2F4F4F"/>
                          </a:solidFill>
                          <a:latin typeface="Calibri"/>
                        </a:rPr>
                        <a:t>Peach (dressing)</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900" b="0" i="0" u="none" strike="noStrike">
                          <a:solidFill>
                            <a:srgbClr val="2F4F4F"/>
                          </a:solidFill>
                          <a:latin typeface="Calibri"/>
                        </a:rPr>
                        <a:t>Mario (Jacuzzi)</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900" b="0" i="0" u="none" strike="noStrike">
                          <a:solidFill>
                            <a:srgbClr val="2F4F4F"/>
                          </a:solidFill>
                          <a:latin typeface="Calibri"/>
                        </a:rPr>
                        <a:t>Yellow Toad (solar panels)</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r>
              <a:tr h="160160">
                <a:tc>
                  <a:txBody>
                    <a:bodyPr/>
                    <a:lstStyle/>
                    <a:p>
                      <a:pPr algn="ctr" fontAlgn="ctr"/>
                      <a:endParaRPr lang="en-US" sz="900" b="1" i="0" u="none" strike="noStrike">
                        <a:solidFill>
                          <a:srgbClr val="ECF4F4"/>
                        </a:solidFill>
                        <a:latin typeface="Calibri"/>
                      </a:endParaRPr>
                    </a:p>
                  </a:txBody>
                  <a:tcPr marL="7627" marR="7627" marT="762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60160">
                <a:tc>
                  <a:txBody>
                    <a:bodyPr/>
                    <a:lstStyle/>
                    <a:p>
                      <a:pPr algn="l" fontAlgn="ctr"/>
                      <a:r>
                        <a:rPr lang="en-US" sz="900" b="1" i="0" u="none" strike="noStrike">
                          <a:solidFill>
                            <a:srgbClr val="ECF4F4"/>
                          </a:solidFill>
                          <a:latin typeface="Calibri"/>
                        </a:rPr>
                        <a:t>Activity</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2533">
                <a:tc>
                  <a:txBody>
                    <a:bodyPr/>
                    <a:lstStyle/>
                    <a:p>
                      <a:pPr algn="l" fontAlgn="ctr"/>
                      <a:r>
                        <a:rPr lang="en-US" sz="900" b="0" i="0" u="none" strike="noStrike">
                          <a:solidFill>
                            <a:srgbClr val="2F4F4F"/>
                          </a:solidFill>
                          <a:latin typeface="Calibri"/>
                        </a:rPr>
                        <a:t>Building Concrete Palace Slab</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52533">
                <a:tc>
                  <a:txBody>
                    <a:bodyPr/>
                    <a:lstStyle/>
                    <a:p>
                      <a:pPr algn="l" fontAlgn="ctr"/>
                      <a:r>
                        <a:rPr lang="en-US" sz="900" b="0" i="0" u="none" strike="noStrike">
                          <a:solidFill>
                            <a:srgbClr val="2F4F4F"/>
                          </a:solidFill>
                          <a:latin typeface="Calibri"/>
                        </a:rPr>
                        <a:t>Building Concrete Jacuzzi Slab</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900" b="0" i="0" u="none" strike="noStrike">
                          <a:solidFill>
                            <a:srgbClr val="2F4F4F"/>
                          </a:solidFill>
                          <a:latin typeface="Calibri"/>
                        </a:rPr>
                        <a:t>2</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2</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52533">
                <a:tc>
                  <a:txBody>
                    <a:bodyPr/>
                    <a:lstStyle/>
                    <a:p>
                      <a:pPr algn="l" fontAlgn="ctr"/>
                      <a:r>
                        <a:rPr lang="en-US" sz="900" b="0" i="0" u="none" strike="noStrike">
                          <a:solidFill>
                            <a:srgbClr val="2F4F4F"/>
                          </a:solidFill>
                          <a:latin typeface="Calibri"/>
                        </a:rPr>
                        <a:t>Building Back Wall</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6</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3</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52533">
                <a:tc>
                  <a:txBody>
                    <a:bodyPr/>
                    <a:lstStyle/>
                    <a:p>
                      <a:pPr algn="l" fontAlgn="ctr"/>
                      <a:r>
                        <a:rPr lang="en-US" sz="900" b="0" i="0" u="none" strike="noStrike">
                          <a:solidFill>
                            <a:srgbClr val="2F4F4F"/>
                          </a:solidFill>
                          <a:latin typeface="Calibri"/>
                        </a:rPr>
                        <a:t>Building Front Wall</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6</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3</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52533">
                <a:tc>
                  <a:txBody>
                    <a:bodyPr/>
                    <a:lstStyle/>
                    <a:p>
                      <a:pPr algn="l" fontAlgn="ctr"/>
                      <a:r>
                        <a:rPr lang="en-US" sz="900" b="0" i="0" u="none" strike="noStrike">
                          <a:solidFill>
                            <a:srgbClr val="2F4F4F"/>
                          </a:solidFill>
                          <a:latin typeface="Calibri"/>
                        </a:rPr>
                        <a:t>Building Left Wall</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6</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3</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52533">
                <a:tc>
                  <a:txBody>
                    <a:bodyPr/>
                    <a:lstStyle/>
                    <a:p>
                      <a:pPr algn="l" fontAlgn="ctr"/>
                      <a:r>
                        <a:rPr lang="en-US" sz="900" b="0" i="0" u="none" strike="noStrike">
                          <a:solidFill>
                            <a:srgbClr val="2F4F4F"/>
                          </a:solidFill>
                          <a:latin typeface="Calibri"/>
                        </a:rPr>
                        <a:t>Building Right Wall</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6</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3</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52533">
                <a:tc>
                  <a:txBody>
                    <a:bodyPr/>
                    <a:lstStyle/>
                    <a:p>
                      <a:pPr algn="l" fontAlgn="ctr"/>
                      <a:r>
                        <a:rPr lang="en-US" sz="900" b="0" i="0" u="none" strike="noStrike">
                          <a:solidFill>
                            <a:srgbClr val="2F4F4F"/>
                          </a:solidFill>
                          <a:latin typeface="Calibri"/>
                        </a:rPr>
                        <a:t>Building Roof</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4</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52533">
                <a:tc>
                  <a:txBody>
                    <a:bodyPr/>
                    <a:lstStyle/>
                    <a:p>
                      <a:pPr algn="l" fontAlgn="ctr"/>
                      <a:r>
                        <a:rPr lang="en-US" sz="900" b="0" i="0" u="none" strike="noStrike">
                          <a:solidFill>
                            <a:srgbClr val="2F4F4F"/>
                          </a:solidFill>
                          <a:latin typeface="Calibri"/>
                        </a:rPr>
                        <a:t>Install Dressing</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2</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52533">
                <a:tc>
                  <a:txBody>
                    <a:bodyPr/>
                    <a:lstStyle/>
                    <a:p>
                      <a:pPr algn="l" fontAlgn="ctr"/>
                      <a:r>
                        <a:rPr lang="en-US" sz="900" b="0" i="0" u="none" strike="noStrike">
                          <a:solidFill>
                            <a:srgbClr val="2F4F4F"/>
                          </a:solidFill>
                          <a:latin typeface="Calibri"/>
                        </a:rPr>
                        <a:t>Install Jacuzzi</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6</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152533">
                <a:tc>
                  <a:txBody>
                    <a:bodyPr/>
                    <a:lstStyle/>
                    <a:p>
                      <a:pPr algn="l" fontAlgn="ctr"/>
                      <a:r>
                        <a:rPr lang="en-US" sz="900" b="0" i="0" u="none" strike="noStrike">
                          <a:solidFill>
                            <a:srgbClr val="2F4F4F"/>
                          </a:solidFill>
                          <a:latin typeface="Calibri"/>
                        </a:rPr>
                        <a:t>Install Solar Panels</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dirty="0">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2</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60160">
                <a:tc>
                  <a:txBody>
                    <a:bodyPr/>
                    <a:lstStyle/>
                    <a:p>
                      <a:pPr algn="l" fontAlgn="ctr"/>
                      <a:r>
                        <a:rPr lang="en-US" sz="900" b="0" i="0" u="none" strike="noStrike">
                          <a:solidFill>
                            <a:srgbClr val="2F4F4F"/>
                          </a:solidFill>
                          <a:latin typeface="Calibri"/>
                        </a:rPr>
                        <a:t>Deadline (duration = 0)</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en-US" sz="900" b="0" i="0" u="none" strike="noStrike" dirty="0">
                          <a:solidFill>
                            <a:srgbClr val="2F4F4F"/>
                          </a:solidFill>
                          <a:latin typeface="Calibri"/>
                        </a:rPr>
                        <a:t> </a:t>
                      </a:r>
                    </a:p>
                  </a:txBody>
                  <a:tcPr marL="7627" marR="7627" marT="76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r>
            </a:tbl>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461953" y="1209831"/>
          <a:ext cx="6220095" cy="4438339"/>
        </p:xfrm>
        <a:graphic>
          <a:graphicData uri="http://schemas.openxmlformats.org/drawingml/2006/table">
            <a:tbl>
              <a:tblPr/>
              <a:tblGrid>
                <a:gridCol w="416990"/>
                <a:gridCol w="3370666"/>
                <a:gridCol w="1111972"/>
                <a:gridCol w="1320467"/>
              </a:tblGrid>
              <a:tr h="273649">
                <a:tc gridSpan="4">
                  <a:txBody>
                    <a:bodyPr/>
                    <a:lstStyle/>
                    <a:p>
                      <a:pPr algn="ctr" fontAlgn="ctr"/>
                      <a:r>
                        <a:rPr lang="en-US" sz="1500" b="1" i="0" u="none" strike="noStrike" dirty="0">
                          <a:solidFill>
                            <a:srgbClr val="ECF4F4"/>
                          </a:solidFill>
                          <a:latin typeface="Calibri"/>
                        </a:rPr>
                        <a:t>List of Risks</a:t>
                      </a:r>
                    </a:p>
                  </a:txBody>
                  <a:tcPr marL="13031" marR="13031" marT="1303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42375">
                <a:tc>
                  <a:txBody>
                    <a:bodyPr/>
                    <a:lstStyle/>
                    <a:p>
                      <a:pPr algn="ctr" fontAlgn="ctr"/>
                      <a:r>
                        <a:rPr lang="en-US" sz="1500" b="1" i="0" u="none" strike="noStrike">
                          <a:solidFill>
                            <a:srgbClr val="2F4F4F"/>
                          </a:solidFill>
                          <a:latin typeface="Calibri"/>
                        </a:rPr>
                        <a:t>Risk</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500" b="1" i="0" u="none" strike="noStrike">
                          <a:solidFill>
                            <a:srgbClr val="2F4F4F"/>
                          </a:solidFill>
                          <a:latin typeface="Calibri"/>
                        </a:rPr>
                        <a:t>Name</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500" b="1" i="0" u="none" strike="noStrike">
                          <a:solidFill>
                            <a:srgbClr val="2F4F4F"/>
                          </a:solidFill>
                          <a:latin typeface="Calibri"/>
                        </a:rPr>
                        <a:t>Impact</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500" b="1" i="0" u="none" strike="noStrike">
                          <a:solidFill>
                            <a:srgbClr val="2F4F4F"/>
                          </a:solidFill>
                          <a:latin typeface="Calibri"/>
                        </a:rPr>
                        <a:t>Mitigation cost</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60619">
                <a:tc>
                  <a:txBody>
                    <a:bodyPr/>
                    <a:lstStyle/>
                    <a:p>
                      <a:pPr algn="ctr" fontAlgn="ctr"/>
                      <a:r>
                        <a:rPr lang="en-US" sz="1500" b="0" i="0" u="none" strike="noStrike">
                          <a:solidFill>
                            <a:srgbClr val="2F4F4F"/>
                          </a:solidFill>
                          <a:latin typeface="Calibri"/>
                        </a:rPr>
                        <a:t>1</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Working accident</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2</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Vandalism</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3</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Weather delay (rain)</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4</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Weather delay (freezing)</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5</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Rocky soil</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6</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Archeological discovery</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€ 2.000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7</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Late supply of plans</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8</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Errors in execution</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9</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Under/over-estimation of work content</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Proportional</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10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Theft of materials</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11</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Theft of machines</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12</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Lacking expertise</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13</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Workforce absenteeism</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14</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Bad/poor material quality</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73649">
                <a:tc>
                  <a:txBody>
                    <a:bodyPr/>
                    <a:lstStyle/>
                    <a:p>
                      <a:pPr algn="ctr" fontAlgn="ctr"/>
                      <a:r>
                        <a:rPr lang="en-US" sz="1500" b="0" i="0" u="none" strike="noStrike">
                          <a:solidFill>
                            <a:srgbClr val="2F4F4F"/>
                          </a:solidFill>
                          <a:latin typeface="Calibri"/>
                        </a:rPr>
                        <a:t>15</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Machine breakdown</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dirty="0">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r>
            </a:tbl>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461953" y="1209831"/>
          <a:ext cx="6220095" cy="4438339"/>
        </p:xfrm>
        <a:graphic>
          <a:graphicData uri="http://schemas.openxmlformats.org/drawingml/2006/table">
            <a:tbl>
              <a:tblPr/>
              <a:tblGrid>
                <a:gridCol w="416990"/>
                <a:gridCol w="3370666"/>
                <a:gridCol w="1111972"/>
                <a:gridCol w="1320467"/>
              </a:tblGrid>
              <a:tr h="273649">
                <a:tc gridSpan="4">
                  <a:txBody>
                    <a:bodyPr/>
                    <a:lstStyle/>
                    <a:p>
                      <a:pPr algn="ctr" fontAlgn="ctr"/>
                      <a:r>
                        <a:rPr lang="en-US" sz="1500" b="1" i="0" u="none" strike="noStrike">
                          <a:solidFill>
                            <a:srgbClr val="ECF4F4"/>
                          </a:solidFill>
                          <a:latin typeface="Calibri"/>
                        </a:rPr>
                        <a:t>List of Risks</a:t>
                      </a:r>
                    </a:p>
                  </a:txBody>
                  <a:tcPr marL="13031" marR="13031" marT="13031"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42375">
                <a:tc>
                  <a:txBody>
                    <a:bodyPr/>
                    <a:lstStyle/>
                    <a:p>
                      <a:pPr algn="ctr" fontAlgn="ctr"/>
                      <a:r>
                        <a:rPr lang="en-US" sz="1500" b="1" i="0" u="none" strike="noStrike">
                          <a:solidFill>
                            <a:srgbClr val="2F4F4F"/>
                          </a:solidFill>
                          <a:latin typeface="Calibri"/>
                        </a:rPr>
                        <a:t>Risk</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500" b="1" i="0" u="none" strike="noStrike">
                          <a:solidFill>
                            <a:srgbClr val="2F4F4F"/>
                          </a:solidFill>
                          <a:latin typeface="Calibri"/>
                        </a:rPr>
                        <a:t>Name</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500" b="1" i="0" u="none" strike="noStrike">
                          <a:solidFill>
                            <a:srgbClr val="2F4F4F"/>
                          </a:solidFill>
                          <a:latin typeface="Calibri"/>
                        </a:rPr>
                        <a:t>Impact</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1500" b="1" i="0" u="none" strike="noStrike">
                          <a:solidFill>
                            <a:srgbClr val="2F4F4F"/>
                          </a:solidFill>
                          <a:latin typeface="Calibri"/>
                        </a:rPr>
                        <a:t>Mitigation cost</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r>
              <a:tr h="260619">
                <a:tc>
                  <a:txBody>
                    <a:bodyPr/>
                    <a:lstStyle/>
                    <a:p>
                      <a:pPr algn="ctr" fontAlgn="ctr"/>
                      <a:r>
                        <a:rPr lang="en-US" sz="1500" b="0" i="0" u="none" strike="noStrike">
                          <a:solidFill>
                            <a:srgbClr val="2F4F4F"/>
                          </a:solidFill>
                          <a:latin typeface="Calibri"/>
                        </a:rPr>
                        <a:t>1</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Working accident</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2</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Vandalism</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3</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Weather delay (rain)</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4</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Weather delay (freezing)</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5</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Rocky soil</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6</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Archeological discovery</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€ 2.000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7</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Late supply of plans</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8</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Errors in execution</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9</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Under/over-estimation of work content</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Proportional</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10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Theft of materials</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11</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Theft of machines</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12</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Lacking expertise</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60619">
                <a:tc>
                  <a:txBody>
                    <a:bodyPr/>
                    <a:lstStyle/>
                    <a:p>
                      <a:pPr algn="ctr" fontAlgn="ctr"/>
                      <a:r>
                        <a:rPr lang="en-US" sz="1500" b="0" i="0" u="none" strike="noStrike">
                          <a:solidFill>
                            <a:srgbClr val="2F4F4F"/>
                          </a:solidFill>
                          <a:latin typeface="Calibri"/>
                        </a:rPr>
                        <a:t>13</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Workforce absenteeism</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0C3C2"/>
                    </a:solidFill>
                  </a:tcPr>
                </a:tc>
              </a:tr>
              <a:tr h="260619">
                <a:tc>
                  <a:txBody>
                    <a:bodyPr/>
                    <a:lstStyle/>
                    <a:p>
                      <a:pPr algn="ctr" fontAlgn="ctr"/>
                      <a:r>
                        <a:rPr lang="en-US" sz="1500" b="0" i="0" u="none" strike="noStrike">
                          <a:solidFill>
                            <a:srgbClr val="2F4F4F"/>
                          </a:solidFill>
                          <a:latin typeface="Calibri"/>
                        </a:rPr>
                        <a:t>14</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l" fontAlgn="ctr"/>
                      <a:r>
                        <a:rPr lang="en-US" sz="1500" b="0" i="0" u="none" strike="noStrike">
                          <a:solidFill>
                            <a:srgbClr val="2F4F4F"/>
                          </a:solidFill>
                          <a:latin typeface="Calibri"/>
                        </a:rPr>
                        <a:t>Bad/poor material quality</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1500" b="0" i="0" u="none" strike="noStrike">
                          <a:solidFill>
                            <a:srgbClr val="2F4F4F"/>
                          </a:solidFill>
                          <a:latin typeface="Calibri"/>
                        </a:rPr>
                        <a:t>€ 500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r>
              <a:tr h="273649">
                <a:tc>
                  <a:txBody>
                    <a:bodyPr/>
                    <a:lstStyle/>
                    <a:p>
                      <a:pPr algn="ctr" fontAlgn="ctr"/>
                      <a:r>
                        <a:rPr lang="en-US" sz="1500" b="0" i="0" u="none" strike="noStrike">
                          <a:solidFill>
                            <a:srgbClr val="2F4F4F"/>
                          </a:solidFill>
                          <a:latin typeface="Calibri"/>
                        </a:rPr>
                        <a:t>15</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l" fontAlgn="ctr"/>
                      <a:r>
                        <a:rPr lang="en-US" sz="1500" b="0" i="0" u="none" strike="noStrike">
                          <a:solidFill>
                            <a:srgbClr val="2F4F4F"/>
                          </a:solidFill>
                          <a:latin typeface="Calibri"/>
                        </a:rPr>
                        <a:t>Machine breakdown</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1500" b="0" i="0" u="none" strike="noStrike">
                          <a:solidFill>
                            <a:srgbClr val="2F4F4F"/>
                          </a:solidFill>
                          <a:latin typeface="Calibri"/>
                        </a:rPr>
                        <a:t>Fixed</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c>
                  <a:txBody>
                    <a:bodyPr/>
                    <a:lstStyle/>
                    <a:p>
                      <a:pPr algn="ctr" fontAlgn="ctr"/>
                      <a:r>
                        <a:rPr lang="en-US" sz="1500" b="0" i="0" u="none" strike="noStrike" dirty="0">
                          <a:solidFill>
                            <a:srgbClr val="2F4F4F"/>
                          </a:solidFill>
                          <a:latin typeface="Calibri"/>
                        </a:rPr>
                        <a:t>€ 1.000</a:t>
                      </a:r>
                    </a:p>
                  </a:txBody>
                  <a:tcPr marL="13031" marR="13031" marT="1303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0C3C2"/>
                    </a:solidFill>
                  </a:tcPr>
                </a:tc>
              </a:tr>
            </a:tbl>
          </a:graphicData>
        </a:graphic>
      </p:graphicFrame>
      <p:sp>
        <p:nvSpPr>
          <p:cNvPr id="4" name="Rectangle 3"/>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000" b="1" dirty="0" smtClean="0">
                <a:solidFill>
                  <a:schemeClr val="accent6">
                    <a:lumMod val="50000"/>
                  </a:schemeClr>
                </a:solidFill>
              </a:rPr>
              <a:t>TO KEEP THINGS SIMPLE ASSUME THAT MITIGATION RESULTS IN THE ELIMINATION OF THE RISK (i.e. AFTER MITIGATION, A RISK HAS A ZERO PROBABILITY OF OCCURRING)!</a:t>
            </a:r>
            <a:endParaRPr lang="en-US" sz="2000" b="1" dirty="0">
              <a:solidFill>
                <a:schemeClr val="accent6">
                  <a:lumMod val="50000"/>
                </a:schemeClr>
              </a:solidFill>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92843" y="1959770"/>
          <a:ext cx="8358314" cy="2938460"/>
        </p:xfrm>
        <a:graphic>
          <a:graphicData uri="http://schemas.openxmlformats.org/drawingml/2006/table">
            <a:tbl>
              <a:tblPr/>
              <a:tblGrid>
                <a:gridCol w="1876754"/>
                <a:gridCol w="648156"/>
                <a:gridCol w="648156"/>
                <a:gridCol w="648156"/>
                <a:gridCol w="648156"/>
                <a:gridCol w="648156"/>
                <a:gridCol w="648156"/>
                <a:gridCol w="648156"/>
                <a:gridCol w="648156"/>
                <a:gridCol w="648156"/>
                <a:gridCol w="648156"/>
              </a:tblGrid>
              <a:tr h="152365">
                <a:tc>
                  <a:txBody>
                    <a:bodyPr/>
                    <a:lstStyle/>
                    <a:p>
                      <a:pPr algn="l" fontAlgn="ctr"/>
                      <a:endParaRPr lang="en-US" sz="800" b="0" i="0" u="none" strike="noStrike">
                        <a:solidFill>
                          <a:srgbClr val="2F4F4F"/>
                        </a:solidFill>
                        <a:latin typeface="Calibri"/>
                      </a:endParaRPr>
                    </a:p>
                  </a:txBody>
                  <a:tcPr marL="7256" marR="7256" marT="7256" marB="0" anchor="ctr">
                    <a:lnL>
                      <a:noFill/>
                    </a:lnL>
                    <a:lnR w="12700" cap="flat" cmpd="sng" algn="ctr">
                      <a:solidFill>
                        <a:srgbClr val="000000"/>
                      </a:solidFill>
                      <a:prstDash val="solid"/>
                      <a:round/>
                      <a:headEnd type="none" w="med" len="med"/>
                      <a:tailEnd type="none" w="med" len="med"/>
                    </a:lnR>
                    <a:lnT>
                      <a:noFill/>
                    </a:lnT>
                    <a:lnB>
                      <a:noFill/>
                    </a:lnB>
                  </a:tcPr>
                </a:tc>
                <a:tc gridSpan="10">
                  <a:txBody>
                    <a:bodyPr/>
                    <a:lstStyle/>
                    <a:p>
                      <a:pPr algn="ctr" fontAlgn="ctr"/>
                      <a:r>
                        <a:rPr lang="en-US" sz="800" b="1" i="0" u="none" strike="noStrike">
                          <a:solidFill>
                            <a:srgbClr val="ECF4F4"/>
                          </a:solidFill>
                          <a:latin typeface="Calibri"/>
                        </a:rPr>
                        <a:t>Risk / Activity Group Impact Matrix (risk probability)</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5109">
                <a:tc>
                  <a:txBody>
                    <a:bodyPr/>
                    <a:lstStyle/>
                    <a:p>
                      <a:pPr algn="l" fontAlgn="ctr"/>
                      <a:endParaRPr lang="en-US" sz="800" b="0" i="0" u="none" strike="noStrike">
                        <a:solidFill>
                          <a:srgbClr val="2F4F4F"/>
                        </a:solidFill>
                        <a:latin typeface="Calibri"/>
                      </a:endParaRPr>
                    </a:p>
                  </a:txBody>
                  <a:tcPr marL="7256" marR="7256" marT="7256" marB="0" anchor="ctr">
                    <a:lnL>
                      <a:noFill/>
                    </a:lnL>
                    <a:lnR w="12700" cap="flat" cmpd="sng" algn="ctr">
                      <a:solidFill>
                        <a:srgbClr val="000000"/>
                      </a:solidFill>
                      <a:prstDash val="solid"/>
                      <a:round/>
                      <a:headEnd type="none" w="med" len="med"/>
                      <a:tailEnd type="none" w="med" len="med"/>
                    </a:lnR>
                    <a:lnT>
                      <a:noFill/>
                    </a:lnT>
                    <a:lnB>
                      <a:noFill/>
                    </a:lnB>
                  </a:tcPr>
                </a:tc>
                <a:tc rowSpan="3">
                  <a:txBody>
                    <a:bodyPr/>
                    <a:lstStyle/>
                    <a:p>
                      <a:pPr algn="ctr" fontAlgn="ctr"/>
                      <a:r>
                        <a:rPr lang="en-US" sz="800" b="0" i="0" u="none" strike="noStrike">
                          <a:solidFill>
                            <a:srgbClr val="2F4F4F"/>
                          </a:solidFill>
                          <a:latin typeface="Calibri"/>
                        </a:rPr>
                        <a:t>Yellow Yoshi (concrete slabs)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Yoshi (concrete slabs)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800" b="0" i="0" u="none" strike="noStrike">
                          <a:solidFill>
                            <a:srgbClr val="2F4F4F"/>
                          </a:solidFill>
                          <a:latin typeface="Calibri"/>
                        </a:rPr>
                        <a:t>Luigi (walls)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Waluigi (walls)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800" b="0" i="0" u="none" strike="noStrike">
                          <a:solidFill>
                            <a:srgbClr val="2F4F4F"/>
                          </a:solidFill>
                          <a:latin typeface="Calibri"/>
                        </a:rPr>
                        <a:t>Red Toad (walls)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Orange Toad (walls)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800" b="0" i="0" u="none" strike="noStrike">
                          <a:solidFill>
                            <a:srgbClr val="2F4F4F"/>
                          </a:solidFill>
                          <a:latin typeface="Calibri"/>
                        </a:rPr>
                        <a:t>Donkey Kong (roof)</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Peach (dressing)</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800" b="0" i="0" u="none" strike="noStrike">
                          <a:solidFill>
                            <a:srgbClr val="2F4F4F"/>
                          </a:solidFill>
                          <a:latin typeface="Calibri"/>
                        </a:rPr>
                        <a:t>Mario (Jacuzzi)</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Yellow Toad (solar panels)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r>
              <a:tr h="152365">
                <a:tc>
                  <a:txBody>
                    <a:bodyPr/>
                    <a:lstStyle/>
                    <a:p>
                      <a:pPr algn="ctr" fontAlgn="ctr"/>
                      <a:endParaRPr lang="en-US" sz="800" b="1" i="0" u="none" strike="noStrike">
                        <a:solidFill>
                          <a:srgbClr val="ECF4F4"/>
                        </a:solidFill>
                        <a:latin typeface="Calibri"/>
                      </a:endParaRPr>
                    </a:p>
                  </a:txBody>
                  <a:tcPr marL="7256" marR="7256" marT="725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2365">
                <a:tc>
                  <a:txBody>
                    <a:bodyPr/>
                    <a:lstStyle/>
                    <a:p>
                      <a:pPr algn="ctr" fontAlgn="ctr"/>
                      <a:r>
                        <a:rPr lang="en-US" sz="800" b="1" i="0" u="none" strike="noStrike">
                          <a:solidFill>
                            <a:srgbClr val="ECF4F4"/>
                          </a:solidFill>
                          <a:latin typeface="Calibri"/>
                        </a:rPr>
                        <a:t>Risk</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45109">
                <a:tc>
                  <a:txBody>
                    <a:bodyPr/>
                    <a:lstStyle/>
                    <a:p>
                      <a:pPr algn="l" fontAlgn="ctr"/>
                      <a:r>
                        <a:rPr lang="en-US" sz="800" b="0" i="0" u="none" strike="noStrike">
                          <a:solidFill>
                            <a:srgbClr val="2F4F4F"/>
                          </a:solidFill>
                          <a:latin typeface="Calibri"/>
                        </a:rPr>
                        <a:t>Working accident</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5109">
                <a:tc>
                  <a:txBody>
                    <a:bodyPr/>
                    <a:lstStyle/>
                    <a:p>
                      <a:pPr algn="l" fontAlgn="ctr"/>
                      <a:r>
                        <a:rPr lang="en-US" sz="800" b="0" i="0" u="none" strike="noStrike">
                          <a:solidFill>
                            <a:srgbClr val="2F4F4F"/>
                          </a:solidFill>
                          <a:latin typeface="Calibri"/>
                        </a:rPr>
                        <a:t>Vandalism</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0,375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45109">
                <a:tc>
                  <a:txBody>
                    <a:bodyPr/>
                    <a:lstStyle/>
                    <a:p>
                      <a:pPr algn="l" fontAlgn="ctr"/>
                      <a:r>
                        <a:rPr lang="en-US" sz="800" b="0" i="0" u="none" strike="noStrike">
                          <a:solidFill>
                            <a:srgbClr val="2F4F4F"/>
                          </a:solidFill>
                          <a:latin typeface="Calibri"/>
                        </a:rPr>
                        <a:t>Weather delay (rain)</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45109">
                <a:tc>
                  <a:txBody>
                    <a:bodyPr/>
                    <a:lstStyle/>
                    <a:p>
                      <a:pPr algn="l" fontAlgn="ctr"/>
                      <a:r>
                        <a:rPr lang="en-US" sz="800" b="0" i="0" u="none" strike="noStrike">
                          <a:solidFill>
                            <a:srgbClr val="2F4F4F"/>
                          </a:solidFill>
                          <a:latin typeface="Calibri"/>
                        </a:rPr>
                        <a:t>Weather delay (freezing)</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5109">
                <a:tc>
                  <a:txBody>
                    <a:bodyPr/>
                    <a:lstStyle/>
                    <a:p>
                      <a:pPr algn="l" fontAlgn="ctr"/>
                      <a:r>
                        <a:rPr lang="en-US" sz="800" b="0" i="0" u="none" strike="noStrike">
                          <a:solidFill>
                            <a:srgbClr val="2F4F4F"/>
                          </a:solidFill>
                          <a:latin typeface="Calibri"/>
                        </a:rPr>
                        <a:t>Rocky soil</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5109">
                <a:tc>
                  <a:txBody>
                    <a:bodyPr/>
                    <a:lstStyle/>
                    <a:p>
                      <a:pPr algn="l" fontAlgn="ctr"/>
                      <a:r>
                        <a:rPr lang="en-US" sz="800" b="0" i="0" u="none" strike="noStrike">
                          <a:solidFill>
                            <a:srgbClr val="2F4F4F"/>
                          </a:solidFill>
                          <a:latin typeface="Calibri"/>
                        </a:rPr>
                        <a:t>Archeological discovery</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5109">
                <a:tc>
                  <a:txBody>
                    <a:bodyPr/>
                    <a:lstStyle/>
                    <a:p>
                      <a:pPr algn="l" fontAlgn="ctr"/>
                      <a:r>
                        <a:rPr lang="en-US" sz="800" b="0" i="0" u="none" strike="noStrike">
                          <a:solidFill>
                            <a:srgbClr val="2F4F4F"/>
                          </a:solidFill>
                          <a:latin typeface="Calibri"/>
                        </a:rPr>
                        <a:t>Late supply of plans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5109">
                <a:tc>
                  <a:txBody>
                    <a:bodyPr/>
                    <a:lstStyle/>
                    <a:p>
                      <a:pPr algn="l" fontAlgn="ctr"/>
                      <a:r>
                        <a:rPr lang="en-US" sz="800" b="0" i="0" u="none" strike="noStrike">
                          <a:solidFill>
                            <a:srgbClr val="2F4F4F"/>
                          </a:solidFill>
                          <a:latin typeface="Calibri"/>
                        </a:rPr>
                        <a:t>Errors in execution</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0,375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5109">
                <a:tc>
                  <a:txBody>
                    <a:bodyPr/>
                    <a:lstStyle/>
                    <a:p>
                      <a:pPr algn="l" fontAlgn="ctr"/>
                      <a:r>
                        <a:rPr lang="en-US" sz="800" b="0" i="0" u="none" strike="noStrike">
                          <a:solidFill>
                            <a:srgbClr val="2F4F4F"/>
                          </a:solidFill>
                          <a:latin typeface="Calibri"/>
                        </a:rPr>
                        <a:t>Under/over-estimation of work content</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0,75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5109">
                <a:tc>
                  <a:txBody>
                    <a:bodyPr/>
                    <a:lstStyle/>
                    <a:p>
                      <a:pPr algn="l" fontAlgn="ctr"/>
                      <a:r>
                        <a:rPr lang="en-US" sz="800" b="0" i="0" u="none" strike="noStrike">
                          <a:solidFill>
                            <a:srgbClr val="2F4F4F"/>
                          </a:solidFill>
                          <a:latin typeface="Calibri"/>
                        </a:rPr>
                        <a:t>Theft of materials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0,625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45109">
                <a:tc>
                  <a:txBody>
                    <a:bodyPr/>
                    <a:lstStyle/>
                    <a:p>
                      <a:pPr algn="l" fontAlgn="ctr"/>
                      <a:r>
                        <a:rPr lang="en-US" sz="800" b="0" i="0" u="none" strike="noStrike">
                          <a:solidFill>
                            <a:srgbClr val="2F4F4F"/>
                          </a:solidFill>
                          <a:latin typeface="Calibri"/>
                        </a:rPr>
                        <a:t>Theft of machines</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5109">
                <a:tc>
                  <a:txBody>
                    <a:bodyPr/>
                    <a:lstStyle/>
                    <a:p>
                      <a:pPr algn="l" fontAlgn="ctr"/>
                      <a:r>
                        <a:rPr lang="en-US" sz="800" b="0" i="0" u="none" strike="noStrike">
                          <a:solidFill>
                            <a:srgbClr val="2F4F4F"/>
                          </a:solidFill>
                          <a:latin typeface="Calibri"/>
                        </a:rPr>
                        <a:t>Lacking expertise</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45109">
                <a:tc>
                  <a:txBody>
                    <a:bodyPr/>
                    <a:lstStyle/>
                    <a:p>
                      <a:pPr algn="l" fontAlgn="ctr"/>
                      <a:r>
                        <a:rPr lang="en-US" sz="800" b="0" i="0" u="none" strike="noStrike">
                          <a:solidFill>
                            <a:srgbClr val="2F4F4F"/>
                          </a:solidFill>
                          <a:latin typeface="Calibri"/>
                        </a:rPr>
                        <a:t>Workforce absenteeism</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5109">
                <a:tc>
                  <a:txBody>
                    <a:bodyPr/>
                    <a:lstStyle/>
                    <a:p>
                      <a:pPr algn="l" fontAlgn="ctr"/>
                      <a:r>
                        <a:rPr lang="en-US" sz="800" b="0" i="0" u="none" strike="noStrike">
                          <a:solidFill>
                            <a:srgbClr val="2F4F4F"/>
                          </a:solidFill>
                          <a:latin typeface="Calibri"/>
                        </a:rPr>
                        <a:t>Bad/poor material quality</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52365">
                <a:tc>
                  <a:txBody>
                    <a:bodyPr/>
                    <a:lstStyle/>
                    <a:p>
                      <a:pPr algn="l" fontAlgn="ctr"/>
                      <a:r>
                        <a:rPr lang="en-US" sz="800" b="0" i="0" u="none" strike="noStrike">
                          <a:solidFill>
                            <a:srgbClr val="2F4F4F"/>
                          </a:solidFill>
                          <a:latin typeface="Calibri"/>
                        </a:rPr>
                        <a:t>Machine breakdown</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0,125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0,625</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152365">
                <a:tc>
                  <a:txBody>
                    <a:bodyPr/>
                    <a:lstStyle/>
                    <a:p>
                      <a:pPr algn="l" fontAlgn="ctr"/>
                      <a:r>
                        <a:rPr lang="en-US" sz="800" b="1" i="0" u="none" strike="noStrike">
                          <a:solidFill>
                            <a:srgbClr val="ECF4F4"/>
                          </a:solidFill>
                          <a:latin typeface="Calibri"/>
                        </a:rPr>
                        <a:t>Total</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89C"/>
                    </a:solidFill>
                  </a:tcPr>
                </a:tc>
                <a:tc>
                  <a:txBody>
                    <a:bodyPr/>
                    <a:lstStyle/>
                    <a:p>
                      <a:pPr algn="ctr" fontAlgn="ctr"/>
                      <a:r>
                        <a:rPr lang="en-US" sz="800" b="0" i="0" u="none" strike="noStrike">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c>
                  <a:txBody>
                    <a:bodyPr/>
                    <a:lstStyle/>
                    <a:p>
                      <a:pPr algn="ctr" fontAlgn="ctr"/>
                      <a:r>
                        <a:rPr lang="en-US" sz="800" b="0" i="0" u="none" strike="noStrike">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c>
                  <a:txBody>
                    <a:bodyPr/>
                    <a:lstStyle/>
                    <a:p>
                      <a:pPr algn="ctr" fontAlgn="ctr"/>
                      <a:r>
                        <a:rPr lang="en-US" sz="800" b="0" i="0" u="none" strike="noStrike">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c>
                  <a:txBody>
                    <a:bodyPr/>
                    <a:lstStyle/>
                    <a:p>
                      <a:pPr algn="ctr" fontAlgn="ctr"/>
                      <a:r>
                        <a:rPr lang="en-US" sz="800" b="0" i="0" u="none" strike="noStrike">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c>
                  <a:txBody>
                    <a:bodyPr/>
                    <a:lstStyle/>
                    <a:p>
                      <a:pPr algn="ctr" fontAlgn="ctr"/>
                      <a:r>
                        <a:rPr lang="en-US" sz="800" b="0" i="0" u="none" strike="noStrike">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c>
                  <a:txBody>
                    <a:bodyPr/>
                    <a:lstStyle/>
                    <a:p>
                      <a:pPr algn="ctr" fontAlgn="ctr"/>
                      <a:r>
                        <a:rPr lang="en-US" sz="800" b="0" i="0" u="none" strike="noStrike">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c>
                  <a:txBody>
                    <a:bodyPr/>
                    <a:lstStyle/>
                    <a:p>
                      <a:pPr algn="ctr" fontAlgn="ctr"/>
                      <a:r>
                        <a:rPr lang="en-US" sz="800" b="0" i="0" u="none" strike="noStrike">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c>
                  <a:txBody>
                    <a:bodyPr/>
                    <a:lstStyle/>
                    <a:p>
                      <a:pPr algn="ctr" fontAlgn="ctr"/>
                      <a:r>
                        <a:rPr lang="en-US" sz="800" b="0" i="0" u="none" strike="noStrike">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c>
                  <a:txBody>
                    <a:bodyPr/>
                    <a:lstStyle/>
                    <a:p>
                      <a:pPr algn="ctr" fontAlgn="ctr"/>
                      <a:r>
                        <a:rPr lang="en-US" sz="800" b="0" i="0" u="none" strike="noStrike">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c>
                  <a:txBody>
                    <a:bodyPr/>
                    <a:lstStyle/>
                    <a:p>
                      <a:pPr algn="ctr" fontAlgn="ctr"/>
                      <a:r>
                        <a:rPr lang="en-US" sz="800" b="0" i="0" u="none" strike="noStrike" dirty="0">
                          <a:solidFill>
                            <a:srgbClr val="2F4F4F"/>
                          </a:solidFill>
                          <a:latin typeface="Calibri"/>
                        </a:rPr>
                        <a:t>1</a:t>
                      </a:r>
                    </a:p>
                  </a:txBody>
                  <a:tcPr marL="7256" marR="7256" marT="725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1FEFF"/>
                    </a:solidFill>
                  </a:tcPr>
                </a:tc>
              </a:tr>
            </a:tbl>
          </a:graphicData>
        </a:graphic>
      </p:graphicFrame>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447683" y="2054223"/>
          <a:ext cx="8248634" cy="2749554"/>
        </p:xfrm>
        <a:graphic>
          <a:graphicData uri="http://schemas.openxmlformats.org/drawingml/2006/table">
            <a:tbl>
              <a:tblPr/>
              <a:tblGrid>
                <a:gridCol w="1852124"/>
                <a:gridCol w="639651"/>
                <a:gridCol w="639651"/>
                <a:gridCol w="639651"/>
                <a:gridCol w="639651"/>
                <a:gridCol w="639651"/>
                <a:gridCol w="639651"/>
                <a:gridCol w="639651"/>
                <a:gridCol w="639651"/>
                <a:gridCol w="639651"/>
                <a:gridCol w="639651"/>
              </a:tblGrid>
              <a:tr h="150366">
                <a:tc>
                  <a:txBody>
                    <a:bodyPr/>
                    <a:lstStyle/>
                    <a:p>
                      <a:pPr algn="l" fontAlgn="ctr"/>
                      <a:endParaRPr lang="en-US" sz="800" b="0" i="0" u="none" strike="noStrike" dirty="0">
                        <a:solidFill>
                          <a:srgbClr val="2F4F4F"/>
                        </a:solidFill>
                        <a:latin typeface="Calibri"/>
                      </a:endParaRPr>
                    </a:p>
                  </a:txBody>
                  <a:tcPr marL="7161" marR="7161" marT="7161" marB="0" anchor="ctr">
                    <a:lnL>
                      <a:noFill/>
                    </a:lnL>
                    <a:lnR w="12700" cap="flat" cmpd="sng" algn="ctr">
                      <a:solidFill>
                        <a:srgbClr val="000000"/>
                      </a:solidFill>
                      <a:prstDash val="solid"/>
                      <a:round/>
                      <a:headEnd type="none" w="med" len="med"/>
                      <a:tailEnd type="none" w="med" len="med"/>
                    </a:lnR>
                    <a:lnT>
                      <a:noFill/>
                    </a:lnT>
                    <a:lnB>
                      <a:noFill/>
                    </a:lnB>
                  </a:tcPr>
                </a:tc>
                <a:tc gridSpan="10">
                  <a:txBody>
                    <a:bodyPr/>
                    <a:lstStyle/>
                    <a:p>
                      <a:pPr algn="ctr" fontAlgn="ctr"/>
                      <a:r>
                        <a:rPr lang="en-US" sz="800" b="1" i="0" u="none" strike="noStrike">
                          <a:solidFill>
                            <a:srgbClr val="ECF4F4"/>
                          </a:solidFill>
                          <a:latin typeface="Calibri"/>
                        </a:rPr>
                        <a:t>Risk / Activity Group Impact Matrix (triangular distributed risk impact: [best case | most likely case | worst case])</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3206">
                <a:tc>
                  <a:txBody>
                    <a:bodyPr/>
                    <a:lstStyle/>
                    <a:p>
                      <a:pPr algn="l" fontAlgn="ctr"/>
                      <a:endParaRPr lang="en-US" sz="800" b="0" i="0" u="none" strike="noStrike">
                        <a:solidFill>
                          <a:srgbClr val="2F4F4F"/>
                        </a:solidFill>
                        <a:latin typeface="Calibri"/>
                      </a:endParaRPr>
                    </a:p>
                  </a:txBody>
                  <a:tcPr marL="7161" marR="7161" marT="7161" marB="0" anchor="ctr">
                    <a:lnL>
                      <a:noFill/>
                    </a:lnL>
                    <a:lnR w="12700" cap="flat" cmpd="sng" algn="ctr">
                      <a:solidFill>
                        <a:srgbClr val="000000"/>
                      </a:solidFill>
                      <a:prstDash val="solid"/>
                      <a:round/>
                      <a:headEnd type="none" w="med" len="med"/>
                      <a:tailEnd type="none" w="med" len="med"/>
                    </a:lnR>
                    <a:lnT>
                      <a:noFill/>
                    </a:lnT>
                    <a:lnB>
                      <a:noFill/>
                    </a:lnB>
                  </a:tcPr>
                </a:tc>
                <a:tc rowSpan="3">
                  <a:txBody>
                    <a:bodyPr/>
                    <a:lstStyle/>
                    <a:p>
                      <a:pPr algn="ctr" fontAlgn="ctr"/>
                      <a:r>
                        <a:rPr lang="en-US" sz="800" b="0" i="0" u="none" strike="noStrike">
                          <a:solidFill>
                            <a:srgbClr val="2F4F4F"/>
                          </a:solidFill>
                          <a:latin typeface="Calibri"/>
                        </a:rPr>
                        <a:t>Yellow Yoshi (concrete slabs)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Yoshi (concrete slabs)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800" b="0" i="0" u="none" strike="noStrike">
                          <a:solidFill>
                            <a:srgbClr val="2F4F4F"/>
                          </a:solidFill>
                          <a:latin typeface="Calibri"/>
                        </a:rPr>
                        <a:t>Luigi (walls)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Waluigi (walls)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800" b="0" i="0" u="none" strike="noStrike">
                          <a:solidFill>
                            <a:srgbClr val="2F4F4F"/>
                          </a:solidFill>
                          <a:latin typeface="Calibri"/>
                        </a:rPr>
                        <a:t>Red Toad (walls)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Orange Toad (walls)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800" b="0" i="0" u="none" strike="noStrike">
                          <a:solidFill>
                            <a:srgbClr val="2F4F4F"/>
                          </a:solidFill>
                          <a:latin typeface="Calibri"/>
                        </a:rPr>
                        <a:t>Donkey Kong (roof)</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Peach (dressing)</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c rowSpan="3">
                  <a:txBody>
                    <a:bodyPr/>
                    <a:lstStyle/>
                    <a:p>
                      <a:pPr algn="ctr" fontAlgn="ctr"/>
                      <a:r>
                        <a:rPr lang="en-US" sz="800" b="0" i="0" u="none" strike="noStrike">
                          <a:solidFill>
                            <a:srgbClr val="2F4F4F"/>
                          </a:solidFill>
                          <a:latin typeface="Calibri"/>
                        </a:rPr>
                        <a:t>Mario (Jacuzzi)</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7CCCB"/>
                    </a:solidFill>
                  </a:tcPr>
                </a:tc>
                <a:tc rowSpan="3">
                  <a:txBody>
                    <a:bodyPr/>
                    <a:lstStyle/>
                    <a:p>
                      <a:pPr algn="ctr" fontAlgn="ctr"/>
                      <a:r>
                        <a:rPr lang="en-US" sz="800" b="0" i="0" u="none" strike="noStrike">
                          <a:solidFill>
                            <a:srgbClr val="2F4F4F"/>
                          </a:solidFill>
                          <a:latin typeface="Calibri"/>
                        </a:rPr>
                        <a:t>Yellow Toad (solar panels)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4F4"/>
                    </a:solidFill>
                  </a:tcPr>
                </a:tc>
              </a:tr>
              <a:tr h="150366">
                <a:tc>
                  <a:txBody>
                    <a:bodyPr/>
                    <a:lstStyle/>
                    <a:p>
                      <a:pPr algn="ctr" fontAlgn="ctr"/>
                      <a:endParaRPr lang="en-US" sz="800" b="1" i="0" u="none" strike="noStrike">
                        <a:solidFill>
                          <a:srgbClr val="ECF4F4"/>
                        </a:solidFill>
                        <a:latin typeface="Calibri"/>
                      </a:endParaRPr>
                    </a:p>
                  </a:txBody>
                  <a:tcPr marL="7161" marR="7161" marT="7161"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50366">
                <a:tc>
                  <a:txBody>
                    <a:bodyPr/>
                    <a:lstStyle/>
                    <a:p>
                      <a:pPr algn="ctr" fontAlgn="ctr"/>
                      <a:r>
                        <a:rPr lang="en-US" sz="800" b="1" i="0" u="none" strike="noStrike" dirty="0">
                          <a:solidFill>
                            <a:srgbClr val="ECF4F4"/>
                          </a:solidFill>
                          <a:latin typeface="Calibri"/>
                        </a:rPr>
                        <a:t>Risk</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4F4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143206">
                <a:tc>
                  <a:txBody>
                    <a:bodyPr/>
                    <a:lstStyle/>
                    <a:p>
                      <a:pPr algn="l" fontAlgn="ctr"/>
                      <a:r>
                        <a:rPr lang="en-US" sz="800" b="0" i="0" u="none" strike="noStrike">
                          <a:solidFill>
                            <a:srgbClr val="2F4F4F"/>
                          </a:solidFill>
                          <a:latin typeface="Calibri"/>
                        </a:rPr>
                        <a:t>Working accident</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[ 2|3|4 ]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3206">
                <a:tc>
                  <a:txBody>
                    <a:bodyPr/>
                    <a:lstStyle/>
                    <a:p>
                      <a:pPr algn="l" fontAlgn="ctr"/>
                      <a:r>
                        <a:rPr lang="en-US" sz="800" b="0" i="0" u="none" strike="noStrike">
                          <a:solidFill>
                            <a:srgbClr val="2F4F4F"/>
                          </a:solidFill>
                          <a:latin typeface="Calibri"/>
                        </a:rPr>
                        <a:t>Vandalism</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[1|3|6]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[1|3|6]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43206">
                <a:tc>
                  <a:txBody>
                    <a:bodyPr/>
                    <a:lstStyle/>
                    <a:p>
                      <a:pPr algn="l" fontAlgn="ctr"/>
                      <a:r>
                        <a:rPr lang="en-US" sz="800" b="0" i="0" u="none" strike="noStrike">
                          <a:solidFill>
                            <a:srgbClr val="2F4F4F"/>
                          </a:solidFill>
                          <a:latin typeface="Calibri"/>
                        </a:rPr>
                        <a:t>Weather delay (rain)</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43206">
                <a:tc>
                  <a:txBody>
                    <a:bodyPr/>
                    <a:lstStyle/>
                    <a:p>
                      <a:pPr algn="l" fontAlgn="ctr"/>
                      <a:r>
                        <a:rPr lang="en-US" sz="800" b="0" i="0" u="none" strike="noStrike">
                          <a:solidFill>
                            <a:srgbClr val="2F4F4F"/>
                          </a:solidFill>
                          <a:latin typeface="Calibri"/>
                        </a:rPr>
                        <a:t>Weather delay (freezing)</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3206">
                <a:tc>
                  <a:txBody>
                    <a:bodyPr/>
                    <a:lstStyle/>
                    <a:p>
                      <a:pPr algn="l" fontAlgn="ctr"/>
                      <a:r>
                        <a:rPr lang="en-US" sz="800" b="0" i="0" u="none" strike="noStrike">
                          <a:solidFill>
                            <a:srgbClr val="2F4F4F"/>
                          </a:solidFill>
                          <a:latin typeface="Calibri"/>
                        </a:rPr>
                        <a:t>Rocky soil</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[5|10|15]</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3206">
                <a:tc>
                  <a:txBody>
                    <a:bodyPr/>
                    <a:lstStyle/>
                    <a:p>
                      <a:pPr algn="l" fontAlgn="ctr"/>
                      <a:r>
                        <a:rPr lang="en-US" sz="800" b="0" i="0" u="none" strike="noStrike">
                          <a:solidFill>
                            <a:srgbClr val="2F4F4F"/>
                          </a:solidFill>
                          <a:latin typeface="Calibri"/>
                        </a:rPr>
                        <a:t>Archeological discovery</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[3|6|12]</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3206">
                <a:tc>
                  <a:txBody>
                    <a:bodyPr/>
                    <a:lstStyle/>
                    <a:p>
                      <a:pPr algn="l" fontAlgn="ctr"/>
                      <a:r>
                        <a:rPr lang="en-US" sz="800" b="0" i="0" u="none" strike="noStrike">
                          <a:solidFill>
                            <a:srgbClr val="2F4F4F"/>
                          </a:solidFill>
                          <a:latin typeface="Calibri"/>
                        </a:rPr>
                        <a:t>Late supply of plans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[2|5|10]</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[2|5|10]</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3206">
                <a:tc>
                  <a:txBody>
                    <a:bodyPr/>
                    <a:lstStyle/>
                    <a:p>
                      <a:pPr algn="l" fontAlgn="ctr"/>
                      <a:r>
                        <a:rPr lang="en-US" sz="800" b="0" i="0" u="none" strike="noStrike">
                          <a:solidFill>
                            <a:srgbClr val="2F4F4F"/>
                          </a:solidFill>
                          <a:latin typeface="Calibri"/>
                        </a:rPr>
                        <a:t>Errors in execution</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[1|2|3]</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3206">
                <a:tc>
                  <a:txBody>
                    <a:bodyPr/>
                    <a:lstStyle/>
                    <a:p>
                      <a:pPr algn="l" fontAlgn="ctr"/>
                      <a:r>
                        <a:rPr lang="en-US" sz="800" b="0" i="0" u="none" strike="noStrike">
                          <a:solidFill>
                            <a:srgbClr val="2F4F4F"/>
                          </a:solidFill>
                          <a:latin typeface="Calibri"/>
                        </a:rPr>
                        <a:t>Under/over-estimation of work content</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[ 90|100|110]</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[ 90|100|110]</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[ 90|100|110]</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[ 90|100|110]</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3206">
                <a:tc>
                  <a:txBody>
                    <a:bodyPr/>
                    <a:lstStyle/>
                    <a:p>
                      <a:pPr algn="l" fontAlgn="ctr"/>
                      <a:r>
                        <a:rPr lang="en-US" sz="800" b="0" i="0" u="none" strike="noStrike">
                          <a:solidFill>
                            <a:srgbClr val="2F4F4F"/>
                          </a:solidFill>
                          <a:latin typeface="Calibri"/>
                        </a:rPr>
                        <a:t>Theft of materials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[2|4|6]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[2|4|6]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[2|4|6]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[2|4|6]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[2|4|6]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43206">
                <a:tc>
                  <a:txBody>
                    <a:bodyPr/>
                    <a:lstStyle/>
                    <a:p>
                      <a:pPr algn="l" fontAlgn="ctr"/>
                      <a:r>
                        <a:rPr lang="en-US" sz="800" b="0" i="0" u="none" strike="noStrike">
                          <a:solidFill>
                            <a:srgbClr val="2F4F4F"/>
                          </a:solidFill>
                          <a:latin typeface="Calibri"/>
                        </a:rPr>
                        <a:t>Theft of machines</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[4|6|12]</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3206">
                <a:tc>
                  <a:txBody>
                    <a:bodyPr/>
                    <a:lstStyle/>
                    <a:p>
                      <a:pPr algn="l" fontAlgn="ctr"/>
                      <a:r>
                        <a:rPr lang="en-US" sz="800" b="0" i="0" u="none" strike="noStrike">
                          <a:solidFill>
                            <a:srgbClr val="2F4F4F"/>
                          </a:solidFill>
                          <a:latin typeface="Calibri"/>
                        </a:rPr>
                        <a:t>Lacking expertise</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43206">
                <a:tc>
                  <a:txBody>
                    <a:bodyPr/>
                    <a:lstStyle/>
                    <a:p>
                      <a:pPr algn="l" fontAlgn="ctr"/>
                      <a:r>
                        <a:rPr lang="en-US" sz="800" b="0" i="0" u="none" strike="noStrike">
                          <a:solidFill>
                            <a:srgbClr val="2F4F4F"/>
                          </a:solidFill>
                          <a:latin typeface="Calibri"/>
                        </a:rPr>
                        <a:t>Workforce absenteeism</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43206">
                <a:tc>
                  <a:txBody>
                    <a:bodyPr/>
                    <a:lstStyle/>
                    <a:p>
                      <a:pPr algn="l" fontAlgn="ctr"/>
                      <a:r>
                        <a:rPr lang="en-US" sz="800" b="0" i="0" u="none" strike="noStrike">
                          <a:solidFill>
                            <a:srgbClr val="2F4F4F"/>
                          </a:solidFill>
                          <a:latin typeface="Calibri"/>
                        </a:rPr>
                        <a:t>Bad/poor material quality</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F4F4"/>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[2|4|6]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[2|4|6]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[2|4|6]</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FFCB"/>
                    </a:solidFill>
                  </a:tcPr>
                </a:tc>
              </a:tr>
              <a:tr h="150366">
                <a:tc>
                  <a:txBody>
                    <a:bodyPr/>
                    <a:lstStyle/>
                    <a:p>
                      <a:pPr algn="l" fontAlgn="ctr"/>
                      <a:r>
                        <a:rPr lang="en-US" sz="800" b="0" i="0" u="none" strike="noStrike">
                          <a:solidFill>
                            <a:srgbClr val="2F4F4F"/>
                          </a:solidFill>
                          <a:latin typeface="Calibri"/>
                        </a:rPr>
                        <a:t>Machine breakdown</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7C6"/>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r>
                        <a:rPr lang="en-US" sz="800" b="0" i="0" u="none" strike="noStrike">
                          <a:solidFill>
                            <a:srgbClr val="2F4F4F"/>
                          </a:solidFill>
                          <a:latin typeface="Calibri"/>
                        </a:rPr>
                        <a:t>[2|3|4]</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5FFCB"/>
                    </a:solidFill>
                  </a:tcPr>
                </a:tc>
                <a:tc>
                  <a:txBody>
                    <a:bodyPr/>
                    <a:lstStyle/>
                    <a:p>
                      <a:pPr algn="ctr" fontAlgn="ctr"/>
                      <a:r>
                        <a:rPr lang="en-US" sz="800" b="0" i="0" u="none" strike="noStrike" dirty="0">
                          <a:solidFill>
                            <a:srgbClr val="2F4F4F"/>
                          </a:solidFill>
                          <a:latin typeface="Calibri"/>
                        </a:rPr>
                        <a:t> </a:t>
                      </a:r>
                    </a:p>
                  </a:txBody>
                  <a:tcPr marL="7161" marR="7161" marT="7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bl>
          </a:graphicData>
        </a:graphic>
      </p:graphicFrame>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71556" y="205847"/>
            <a:ext cx="8372444" cy="863600"/>
          </a:xfrm>
        </p:spPr>
        <p:txBody>
          <a:bodyPr/>
          <a:lstStyle/>
          <a:p>
            <a:r>
              <a:rPr lang="en-US" dirty="0" smtClean="0"/>
              <a:t>Project risk management: software</a:t>
            </a:r>
            <a:endParaRPr lang="en-US" dirty="0"/>
          </a:p>
        </p:txBody>
      </p:sp>
      <p:grpSp>
        <p:nvGrpSpPr>
          <p:cNvPr id="2" name="Group 23"/>
          <p:cNvGrpSpPr/>
          <p:nvPr/>
        </p:nvGrpSpPr>
        <p:grpSpPr>
          <a:xfrm>
            <a:off x="1189975" y="2562585"/>
            <a:ext cx="7380000" cy="2807834"/>
            <a:chOff x="1189975" y="1518668"/>
            <a:chExt cx="7380000" cy="2807834"/>
          </a:xfrm>
        </p:grpSpPr>
        <p:grpSp>
          <p:nvGrpSpPr>
            <p:cNvPr id="3" name="Group 54"/>
            <p:cNvGrpSpPr/>
            <p:nvPr/>
          </p:nvGrpSpPr>
          <p:grpSpPr>
            <a:xfrm>
              <a:off x="1189975" y="3606502"/>
              <a:ext cx="7380000" cy="720000"/>
              <a:chOff x="1221479" y="3200807"/>
              <a:chExt cx="7380000" cy="648000"/>
            </a:xfrm>
          </p:grpSpPr>
          <p:sp>
            <p:nvSpPr>
              <p:cNvPr id="32" name="Rectangle 31"/>
              <p:cNvSpPr/>
              <p:nvPr/>
            </p:nvSpPr>
            <p:spPr>
              <a:xfrm>
                <a:off x="1761479" y="3200807"/>
                <a:ext cx="6840000" cy="648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YOUR FIRST RISK ANALYSIS</a:t>
                </a:r>
                <a:endParaRPr lang="nl-BE" sz="2800" b="1" dirty="0">
                  <a:solidFill>
                    <a:schemeClr val="tx1"/>
                  </a:solidFill>
                </a:endParaRPr>
              </a:p>
            </p:txBody>
          </p:sp>
          <p:sp>
            <p:nvSpPr>
              <p:cNvPr id="33" name="Rectangle 32"/>
              <p:cNvSpPr/>
              <p:nvPr/>
            </p:nvSpPr>
            <p:spPr>
              <a:xfrm>
                <a:off x="1221479" y="3200807"/>
                <a:ext cx="540000" cy="648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grpSp>
          <p:nvGrpSpPr>
            <p:cNvPr id="5" name="Group 52"/>
            <p:cNvGrpSpPr/>
            <p:nvPr/>
          </p:nvGrpSpPr>
          <p:grpSpPr>
            <a:xfrm>
              <a:off x="1189975" y="1518668"/>
              <a:ext cx="7380000" cy="720000"/>
              <a:chOff x="1221479" y="1434023"/>
              <a:chExt cx="7380000" cy="648000"/>
            </a:xfrm>
          </p:grpSpPr>
          <p:sp>
            <p:nvSpPr>
              <p:cNvPr id="30" name="Rectangle 5"/>
              <p:cNvSpPr/>
              <p:nvPr/>
            </p:nvSpPr>
            <p:spPr>
              <a:xfrm>
                <a:off x="1761479" y="1434023"/>
                <a:ext cx="6840000" cy="648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SOFTWARE INSTALLATION</a:t>
                </a:r>
                <a:endParaRPr lang="nl-BE" sz="1200" b="1" dirty="0">
                  <a:solidFill>
                    <a:schemeClr val="tx1"/>
                  </a:solidFill>
                </a:endParaRPr>
              </a:p>
            </p:txBody>
          </p:sp>
          <p:sp>
            <p:nvSpPr>
              <p:cNvPr id="31" name="Rectangle 30"/>
              <p:cNvSpPr/>
              <p:nvPr/>
            </p:nvSpPr>
            <p:spPr>
              <a:xfrm>
                <a:off x="1221479" y="1434023"/>
                <a:ext cx="540000" cy="648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grpSp>
        <p:grpSp>
          <p:nvGrpSpPr>
            <p:cNvPr id="6" name="Group 53"/>
            <p:cNvGrpSpPr/>
            <p:nvPr/>
          </p:nvGrpSpPr>
          <p:grpSpPr>
            <a:xfrm>
              <a:off x="1189975" y="2562585"/>
              <a:ext cx="7380000" cy="720000"/>
              <a:chOff x="1221479" y="2317415"/>
              <a:chExt cx="7380000" cy="648000"/>
            </a:xfrm>
          </p:grpSpPr>
          <p:sp>
            <p:nvSpPr>
              <p:cNvPr id="28" name="Rectangle 6"/>
              <p:cNvSpPr/>
              <p:nvPr/>
            </p:nvSpPr>
            <p:spPr>
              <a:xfrm>
                <a:off x="1761479" y="2317415"/>
                <a:ext cx="6840000" cy="648000"/>
              </a:xfrm>
              <a:prstGeom prst="rect">
                <a:avLst/>
              </a:prstGeom>
              <a:ln w="38100"/>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nl-BE" sz="2800" b="1" dirty="0" smtClean="0">
                    <a:solidFill>
                      <a:schemeClr val="tx1"/>
                    </a:solidFill>
                  </a:rPr>
                  <a:t>EXAMPLE PROJECT DATA</a:t>
                </a:r>
                <a:endParaRPr lang="nl-BE" sz="2800" b="1" dirty="0">
                  <a:solidFill>
                    <a:schemeClr val="tx1"/>
                  </a:solidFill>
                </a:endParaRPr>
              </a:p>
            </p:txBody>
          </p:sp>
          <p:sp>
            <p:nvSpPr>
              <p:cNvPr id="29" name="Rectangle 28"/>
              <p:cNvSpPr/>
              <p:nvPr/>
            </p:nvSpPr>
            <p:spPr>
              <a:xfrm>
                <a:off x="1221479" y="2317415"/>
                <a:ext cx="540000" cy="648000"/>
              </a:xfrm>
              <a:prstGeom prst="rect">
                <a:avLst/>
              </a:prstGeom>
              <a:ln w="38100"/>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nl-BE" sz="2800" b="1" dirty="0" smtClean="0">
                    <a:solidFill>
                      <a:schemeClr val="tx1"/>
                    </a:solidFill>
                  </a:rPr>
                  <a:t>2</a:t>
                </a:r>
                <a:endParaRPr lang="nl-BE" sz="2800" b="1" dirty="0">
                  <a:solidFill>
                    <a:schemeClr val="tx1"/>
                  </a:solidFill>
                </a:endParaRPr>
              </a:p>
            </p:txBody>
          </p:sp>
        </p:grpSp>
      </p:grpSp>
      <p:sp>
        <p:nvSpPr>
          <p:cNvPr id="14" name="Rectangle 13"/>
          <p:cNvSpPr/>
          <p:nvPr/>
        </p:nvSpPr>
        <p:spPr bwMode="auto">
          <a:xfrm flipV="1">
            <a:off x="928662" y="2188223"/>
            <a:ext cx="8001056" cy="2218677"/>
          </a:xfrm>
          <a:prstGeom prst="rect">
            <a:avLst/>
          </a:prstGeom>
          <a:solidFill>
            <a:srgbClr val="FFFFFF">
              <a:alpha val="80000"/>
            </a:srgbClr>
          </a:solidFill>
          <a:ln w="9525">
            <a:noFill/>
            <a:miter lim="800000"/>
            <a:headEnd/>
            <a:tailEnd/>
          </a:ln>
          <a:effectLst/>
        </p:spPr>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dirty="0" smtClean="0"/>
              <a:t>Install your version of Microsoft Project. Make sure that you have the correct operating system (OS): Windows XP, Vista, 7 or higher will work. Microsoft Project does </a:t>
            </a:r>
            <a:r>
              <a:rPr lang="en-US" sz="2000" b="1" u="sng" dirty="0" smtClean="0">
                <a:solidFill>
                  <a:srgbClr val="C00000"/>
                </a:solidFill>
              </a:rPr>
              <a:t>NOT</a:t>
            </a:r>
            <a:r>
              <a:rPr lang="en-US" sz="2000" b="1" dirty="0" smtClean="0">
                <a:solidFill>
                  <a:srgbClr val="C00000"/>
                </a:solidFill>
              </a:rPr>
              <a:t> </a:t>
            </a:r>
            <a:r>
              <a:rPr lang="en-US" sz="2000" b="1" dirty="0" smtClean="0"/>
              <a:t>run on MAC!</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6" name="Picture 3"/>
          <p:cNvPicPr>
            <a:picLocks noChangeAspect="1" noChangeArrowheads="1"/>
          </p:cNvPicPr>
          <p:nvPr/>
        </p:nvPicPr>
        <p:blipFill>
          <a:blip r:embed="rId2"/>
          <a:srcRect/>
          <a:stretch>
            <a:fillRect/>
          </a:stretch>
        </p:blipFill>
        <p:spPr bwMode="auto">
          <a:xfrm>
            <a:off x="1970737" y="2487200"/>
            <a:ext cx="5818477"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smtClean="0"/>
              <a:t>Your first risk analysis</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We assigned our resources to the activities and want to evaluate the following schedule:</a:t>
            </a:r>
          </a:p>
        </p:txBody>
      </p:sp>
      <p:sp>
        <p:nvSpPr>
          <p:cNvPr id="9" name="Rectangle 8"/>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aphicFrame>
        <p:nvGraphicFramePr>
          <p:cNvPr id="6" name="Table 5"/>
          <p:cNvGraphicFramePr>
            <a:graphicFrameLocks noGrp="1"/>
          </p:cNvGraphicFramePr>
          <p:nvPr/>
        </p:nvGraphicFramePr>
        <p:xfrm>
          <a:off x="916551" y="2877816"/>
          <a:ext cx="7926849" cy="3538769"/>
        </p:xfrm>
        <a:graphic>
          <a:graphicData uri="http://schemas.openxmlformats.org/drawingml/2006/table">
            <a:tbl>
              <a:tblPr/>
              <a:tblGrid>
                <a:gridCol w="377469"/>
                <a:gridCol w="377469"/>
                <a:gridCol w="377469"/>
                <a:gridCol w="377469"/>
                <a:gridCol w="377469"/>
                <a:gridCol w="377469"/>
                <a:gridCol w="377469"/>
                <a:gridCol w="377469"/>
                <a:gridCol w="377469"/>
                <a:gridCol w="377469"/>
                <a:gridCol w="377469"/>
                <a:gridCol w="377469"/>
                <a:gridCol w="377469"/>
                <a:gridCol w="377469"/>
                <a:gridCol w="377469"/>
                <a:gridCol w="377469"/>
                <a:gridCol w="377469"/>
                <a:gridCol w="377469"/>
                <a:gridCol w="377469"/>
                <a:gridCol w="377469"/>
                <a:gridCol w="377469"/>
              </a:tblGrid>
              <a:tr h="186251">
                <a:tc>
                  <a:txBody>
                    <a:bodyPr/>
                    <a:lstStyle/>
                    <a:p>
                      <a:pPr algn="ctr" fontAlgn="ctr"/>
                      <a:endParaRPr lang="en-US" sz="900" b="0" i="0" u="none" strike="noStrike" dirty="0">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900" b="1" i="0" u="none" strike="noStrike" dirty="0">
                          <a:solidFill>
                            <a:srgbClr val="000000"/>
                          </a:solidFill>
                          <a:latin typeface="Calibri"/>
                        </a:rPr>
                        <a:t>Yellow </a:t>
                      </a:r>
                      <a:r>
                        <a:rPr lang="en-US" sz="900" b="1" i="0" u="none" strike="noStrike" dirty="0" err="1">
                          <a:solidFill>
                            <a:srgbClr val="000000"/>
                          </a:solidFill>
                          <a:latin typeface="Calibri"/>
                        </a:rPr>
                        <a:t>Yoshi</a:t>
                      </a:r>
                      <a:endParaRPr lang="en-US" sz="900" b="1" i="0" u="none" strike="noStrike" dirty="0">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900" b="1" i="0" u="none" strike="noStrike">
                          <a:solidFill>
                            <a:srgbClr val="000000"/>
                          </a:solidFill>
                          <a:latin typeface="Calibri"/>
                        </a:rPr>
                        <a:t>(palace slab)</a:t>
                      </a:r>
                    </a:p>
                  </a:txBody>
                  <a:tcPr marL="7450" marR="7450" marT="74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900" b="1" i="0" u="none" strike="noStrike">
                          <a:solidFill>
                            <a:srgbClr val="000000"/>
                          </a:solidFill>
                          <a:latin typeface="Calibri"/>
                        </a:rPr>
                        <a:t>Yoshi</a:t>
                      </a:r>
                    </a:p>
                  </a:txBody>
                  <a:tcPr marL="7450" marR="7450" marT="74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2D69A"/>
                    </a:solidFill>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900" b="1" i="0" u="none" strike="noStrike">
                          <a:solidFill>
                            <a:srgbClr val="000000"/>
                          </a:solidFill>
                          <a:latin typeface="Calibri"/>
                        </a:rPr>
                        <a:t>(jacuzzi slab)</a:t>
                      </a:r>
                    </a:p>
                  </a:txBody>
                  <a:tcPr marL="7450" marR="7450" marT="74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2D69A"/>
                    </a:solidFill>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900" b="1" i="0" u="none" strike="noStrike">
                          <a:solidFill>
                            <a:srgbClr val="000000"/>
                          </a:solidFill>
                          <a:latin typeface="Calibri"/>
                        </a:rPr>
                        <a:t>Luigi</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900" b="1" i="0" u="none" strike="noStrike">
                          <a:solidFill>
                            <a:srgbClr val="000000"/>
                          </a:solidFill>
                          <a:latin typeface="Calibri"/>
                        </a:rPr>
                        <a:t>Luigi</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900" b="1" i="0" u="none" strike="noStrike">
                          <a:solidFill>
                            <a:srgbClr val="000000"/>
                          </a:solidFill>
                          <a:latin typeface="Calibri"/>
                        </a:rPr>
                        <a:t>(left wall)</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900" b="1" i="0" u="none" strike="noStrike">
                          <a:solidFill>
                            <a:srgbClr val="000000"/>
                          </a:solidFill>
                          <a:latin typeface="Calibri"/>
                        </a:rPr>
                        <a:t>(right wall)</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a:solidFill>
                            <a:srgbClr val="000000"/>
                          </a:solidFill>
                          <a:latin typeface="Calibri"/>
                        </a:rPr>
                        <a:t>Red Toad</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gridSpan="3">
                  <a:txBody>
                    <a:bodyPr/>
                    <a:lstStyle/>
                    <a:p>
                      <a:pPr algn="ctr" fontAlgn="ctr"/>
                      <a:r>
                        <a:rPr lang="en-US" sz="900" b="1" i="0" u="none" strike="noStrike">
                          <a:solidFill>
                            <a:srgbClr val="000000"/>
                          </a:solidFill>
                          <a:latin typeface="Calibri"/>
                        </a:rPr>
                        <a:t>Red Toad</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a:solidFill>
                            <a:srgbClr val="000000"/>
                          </a:solidFill>
                          <a:latin typeface="Calibri"/>
                        </a:rPr>
                        <a:t>(front wall)</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gridSpan="3">
                  <a:txBody>
                    <a:bodyPr/>
                    <a:lstStyle/>
                    <a:p>
                      <a:pPr algn="ctr" fontAlgn="ctr"/>
                      <a:r>
                        <a:rPr lang="en-US" sz="900" b="1" i="0" u="none" strike="noStrike">
                          <a:solidFill>
                            <a:srgbClr val="000000"/>
                          </a:solidFill>
                          <a:latin typeface="Calibri"/>
                        </a:rPr>
                        <a:t>(back wall)</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900" b="1" i="0" u="none" strike="noStrike">
                          <a:solidFill>
                            <a:srgbClr val="EEECE1"/>
                          </a:solidFill>
                          <a:latin typeface="Calibri"/>
                        </a:rPr>
                        <a:t>Donkey Kong</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A452A"/>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900" b="1" i="0" u="none" strike="noStrike">
                          <a:solidFill>
                            <a:srgbClr val="EEECE1"/>
                          </a:solidFill>
                          <a:latin typeface="Calibri"/>
                        </a:rPr>
                        <a:t>(roof)</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A452A"/>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2">
                  <a:txBody>
                    <a:bodyPr/>
                    <a:lstStyle/>
                    <a:p>
                      <a:pPr algn="ctr" fontAlgn="ctr"/>
                      <a:r>
                        <a:rPr lang="en-US" sz="900" b="1" i="0" u="none" strike="noStrike">
                          <a:solidFill>
                            <a:srgbClr val="000000"/>
                          </a:solidFill>
                          <a:latin typeface="Calibri"/>
                        </a:rPr>
                        <a:t>Peach</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99FF"/>
                    </a:solidFill>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900" b="1" i="0" u="none" strike="noStrike">
                          <a:solidFill>
                            <a:srgbClr val="000000"/>
                          </a:solidFill>
                          <a:latin typeface="Calibri"/>
                        </a:rPr>
                        <a:t>(dressing)</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99FF"/>
                    </a:solidFill>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a:solidFill>
                            <a:srgbClr val="000000"/>
                          </a:solidFill>
                          <a:latin typeface="Calibri"/>
                        </a:rPr>
                        <a:t>Mario</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a:solidFill>
                            <a:srgbClr val="000000"/>
                          </a:solidFill>
                          <a:latin typeface="Calibri"/>
                        </a:rPr>
                        <a:t>(jacuzzi)</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900" b="1" i="0" u="none" strike="noStrike">
                          <a:solidFill>
                            <a:srgbClr val="000000"/>
                          </a:solidFill>
                          <a:latin typeface="Calibri"/>
                        </a:rPr>
                        <a:t>Yellow Toad</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99"/>
                    </a:solidFill>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900" b="1" i="0" u="none" strike="noStrike">
                          <a:solidFill>
                            <a:srgbClr val="000000"/>
                          </a:solidFill>
                          <a:latin typeface="Calibri"/>
                        </a:rPr>
                        <a:t>(solar panels)</a:t>
                      </a:r>
                    </a:p>
                  </a:txBody>
                  <a:tcPr marL="7450" marR="7450" marT="74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en-US"/>
                    </a:p>
                  </a:txBody>
                  <a:tcPr/>
                </a:tc>
                <a:tc>
                  <a:txBody>
                    <a:bodyPr/>
                    <a:lstStyle/>
                    <a:p>
                      <a:pPr algn="ctr" fontAlgn="ctr"/>
                      <a:endParaRPr lang="en-US" sz="900" b="0" i="0" u="none" strike="noStrike">
                        <a:solidFill>
                          <a:srgbClr val="000000"/>
                        </a:solidFill>
                        <a:latin typeface="Calibri"/>
                      </a:endParaRPr>
                    </a:p>
                  </a:txBody>
                  <a:tcPr marL="7450" marR="7450" marT="74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r>
              <a:tr h="186251">
                <a:tc>
                  <a:txBody>
                    <a:bodyPr/>
                    <a:lstStyle/>
                    <a:p>
                      <a:pPr algn="ctr" fontAlgn="ctr"/>
                      <a:r>
                        <a:rPr lang="en-US" sz="900" b="0" i="0" u="none" strike="noStrike">
                          <a:solidFill>
                            <a:srgbClr val="000000"/>
                          </a:solidFill>
                          <a:latin typeface="Calibri"/>
                        </a:rPr>
                        <a:t> </a:t>
                      </a:r>
                    </a:p>
                  </a:txBody>
                  <a:tcPr marL="7450" marR="7450" marT="7450"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latin typeface="Calibri"/>
                      </a:endParaRPr>
                    </a:p>
                  </a:txBody>
                  <a:tcPr marL="7450" marR="7450" marT="7450"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w="19050" cap="flat" cmpd="sng" algn="ctr">
                      <a:solidFill>
                        <a:srgbClr val="000000"/>
                      </a:solidFill>
                      <a:prstDash val="solid"/>
                      <a:round/>
                      <a:headEnd type="none" w="med" len="med"/>
                      <a:tailEnd type="none" w="med" len="med"/>
                    </a:lnB>
                  </a:tcPr>
                </a:tc>
              </a:tr>
              <a:tr h="186251">
                <a:tc>
                  <a:txBody>
                    <a:bodyPr/>
                    <a:lstStyle/>
                    <a:p>
                      <a:pPr algn="ctr" fontAlgn="ctr"/>
                      <a:endParaRPr lang="en-US" sz="900" b="0" i="0" u="none" strike="noStrike">
                        <a:solidFill>
                          <a:srgbClr val="000000"/>
                        </a:solidFill>
                        <a:latin typeface="Calibri"/>
                      </a:endParaRPr>
                    </a:p>
                  </a:txBody>
                  <a:tcPr marL="7450" marR="7450" marT="7450" marB="0" anchor="ctr">
                    <a:lnL>
                      <a:noFill/>
                    </a:lnL>
                    <a:lnR>
                      <a:noFill/>
                    </a:lnR>
                    <a:lnT>
                      <a:noFill/>
                    </a:lnT>
                    <a:lnB>
                      <a:noFill/>
                    </a:lnB>
                  </a:tcPr>
                </a:tc>
                <a:tc>
                  <a:txBody>
                    <a:bodyPr/>
                    <a:lstStyle/>
                    <a:p>
                      <a:pPr algn="l" fontAlgn="ctr"/>
                      <a:r>
                        <a:rPr lang="en-US" sz="900" b="1" i="0" u="none" strike="noStrike">
                          <a:solidFill>
                            <a:srgbClr val="000000"/>
                          </a:solidFill>
                          <a:latin typeface="Calibri"/>
                        </a:rPr>
                        <a:t>0</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2</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3</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4</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5</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6</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7</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8</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9</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10</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11</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12</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13</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14</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15</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16</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17</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1" i="0" u="none" strike="noStrike">
                          <a:solidFill>
                            <a:srgbClr val="000000"/>
                          </a:solidFill>
                          <a:latin typeface="Calibri"/>
                        </a:rPr>
                        <a:t>18</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900" b="0" i="0" u="none" strike="noStrike" dirty="0">
                          <a:solidFill>
                            <a:srgbClr val="000000"/>
                          </a:solidFill>
                          <a:latin typeface="Calibri"/>
                        </a:rPr>
                        <a:t> </a:t>
                      </a:r>
                    </a:p>
                  </a:txBody>
                  <a:tcPr marL="7450" marR="7450" marT="7450" marB="0" anchor="ctr">
                    <a:lnL>
                      <a:noFill/>
                    </a:lnL>
                    <a:lnR>
                      <a:noFill/>
                    </a:lnR>
                    <a:lnT w="19050" cap="flat" cmpd="sng" algn="ctr">
                      <a:solidFill>
                        <a:srgbClr val="000000"/>
                      </a:solidFill>
                      <a:prstDash val="solid"/>
                      <a:round/>
                      <a:headEnd type="none" w="med" len="med"/>
                      <a:tailEnd type="none" w="med" len="med"/>
                    </a:lnT>
                    <a:lnB>
                      <a:noFill/>
                    </a:lnB>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57186" y="5000636"/>
            <a:ext cx="7772400" cy="1865318"/>
          </a:xfrm>
        </p:spPr>
        <p:txBody>
          <a:bodyPr anchor="t" anchorCtr="0"/>
          <a:lstStyle/>
          <a:p>
            <a:pPr algn="l"/>
            <a:r>
              <a:rPr lang="en-US" sz="1400" dirty="0" smtClean="0">
                <a:solidFill>
                  <a:schemeClr val="bg1"/>
                </a:solidFill>
              </a:rPr>
              <a:t/>
            </a:r>
            <a:br>
              <a:rPr lang="en-US" sz="1400"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sz="1400" cap="none" dirty="0" smtClean="0">
                <a:solidFill>
                  <a:schemeClr val="bg1"/>
                </a:solidFill>
              </a:rPr>
              <a:t/>
            </a:r>
            <a:br>
              <a:rPr lang="en-US" sz="1400" cap="none" dirty="0" smtClean="0">
                <a:solidFill>
                  <a:schemeClr val="bg1"/>
                </a:solidFill>
              </a:rPr>
            </a:br>
            <a:r>
              <a:rPr lang="en-US" cap="none" dirty="0" smtClean="0">
                <a:solidFill>
                  <a:schemeClr val="bg1"/>
                </a:solidFill>
              </a:rPr>
              <a:t/>
            </a:r>
            <a:br>
              <a:rPr lang="en-US" cap="none" dirty="0" smtClean="0">
                <a:solidFill>
                  <a:schemeClr val="bg1"/>
                </a:solidFill>
              </a:rPr>
            </a:br>
            <a:endParaRPr lang="en-US" sz="1800" cap="none" dirty="0" smtClean="0">
              <a:solidFill>
                <a:schemeClr val="bg1"/>
              </a:solidFill>
            </a:endParaRPr>
          </a:p>
        </p:txBody>
      </p:sp>
      <p:sp>
        <p:nvSpPr>
          <p:cNvPr id="7" name="TextBox 6"/>
          <p:cNvSpPr txBox="1"/>
          <p:nvPr/>
        </p:nvSpPr>
        <p:spPr>
          <a:xfrm>
            <a:off x="0" y="3120094"/>
            <a:ext cx="9144000" cy="523220"/>
          </a:xfrm>
          <a:prstGeom prst="rect">
            <a:avLst/>
          </a:prstGeom>
          <a:noFill/>
        </p:spPr>
        <p:txBody>
          <a:bodyPr wrap="square" rtlCol="0">
            <a:spAutoFit/>
          </a:bodyPr>
          <a:lstStyle/>
          <a:p>
            <a:pPr algn="ctr"/>
            <a:r>
              <a:rPr lang="en-US" sz="2800" b="1" cap="small" dirty="0" smtClean="0"/>
              <a:t>PREPARING THE SCHEDULE FOR RISK ANALYSIS</a:t>
            </a:r>
            <a:endParaRPr lang="en-US" sz="2800" b="1" cap="small" dirty="0"/>
          </a:p>
        </p:txBody>
      </p:sp>
    </p:spTree>
  </p:cSld>
  <p:clrMapOvr>
    <a:masterClrMapping/>
  </p:clrMapOvr>
  <p:transition advTm="78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Get the </a:t>
            </a:r>
            <a:r>
              <a:rPr lang="en-US" sz="2400" b="1" dirty="0" err="1" smtClean="0"/>
              <a:t>RiskTool</a:t>
            </a:r>
            <a:r>
              <a:rPr lang="en-US" sz="2400" b="1" dirty="0" smtClean="0"/>
              <a:t> </a:t>
            </a:r>
            <a:r>
              <a:rPr lang="en-US" sz="2400" b="1" dirty="0" smtClean="0"/>
              <a:t>installer (</a:t>
            </a:r>
            <a:r>
              <a:rPr lang="en-US" sz="2400" b="1" dirty="0" smtClean="0"/>
              <a:t>the file is called </a:t>
            </a:r>
            <a:r>
              <a:rPr lang="en-US" sz="2400" b="1" dirty="0" smtClean="0"/>
              <a:t>“Creemers_RISK_EXE.zip”).</a:t>
            </a:r>
            <a:endParaRPr lang="en-US" sz="2400" b="1"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Unpack </a:t>
            </a:r>
            <a:r>
              <a:rPr lang="en-US" sz="2400" b="1" dirty="0" smtClean="0"/>
              <a:t>the zip file to </a:t>
            </a:r>
            <a:r>
              <a:rPr lang="en-US" sz="2400" b="1" dirty="0" smtClean="0"/>
              <a:t>a folder “</a:t>
            </a:r>
            <a:r>
              <a:rPr lang="en-US" sz="2400" b="1" dirty="0" err="1" smtClean="0"/>
              <a:t>ProjectRM</a:t>
            </a:r>
            <a:r>
              <a:rPr lang="en-US" sz="2400" b="1" dirty="0" smtClean="0"/>
              <a:t>” on your desktop. This folder should contain 4 items.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1028" name="Picture 4"/>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Select and open (double-click) “Empty_project.mpp”. This will open Microsoft Project.</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2050" name="Picture 2"/>
          <p:cNvPicPr>
            <a:picLocks noChangeAspect="1" noChangeArrowheads="1"/>
          </p:cNvPicPr>
          <p:nvPr/>
        </p:nvPicPr>
        <p:blipFill>
          <a:blip r:embed="rId2"/>
          <a:srcRect/>
          <a:stretch>
            <a:fillRect/>
          </a:stretch>
        </p:blipFill>
        <p:spPr bwMode="auto">
          <a:xfrm>
            <a:off x="1922463" y="2985088"/>
            <a:ext cx="5915025" cy="3324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As already indicated by its filename, the project is empty. The first thing to do is to define the activities of the project.</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Add the different activities of the project. In this schedule, Yellow </a:t>
            </a:r>
            <a:r>
              <a:rPr lang="en-US" sz="2400" b="1" dirty="0" err="1" smtClean="0"/>
              <a:t>Yoshi</a:t>
            </a:r>
            <a:r>
              <a:rPr lang="en-US" sz="2400" b="1" dirty="0" smtClean="0"/>
              <a:t> is building the palace concrete slab.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nvGrpSpPr>
          <p:cNvPr id="8" name="Group 7"/>
          <p:cNvGrpSpPr>
            <a:grpSpLocks noChangeAspect="1"/>
          </p:cNvGrpSpPr>
          <p:nvPr/>
        </p:nvGrpSpPr>
        <p:grpSpPr>
          <a:xfrm>
            <a:off x="7327900" y="251745"/>
            <a:ext cx="756000" cy="756000"/>
            <a:chOff x="5520100" y="5340350"/>
            <a:chExt cx="504000" cy="504000"/>
          </a:xfrm>
        </p:grpSpPr>
        <p:pic>
          <p:nvPicPr>
            <p:cNvPr id="9" name="Picture 7" descr="http://www.fotosearch.com/bthumb/UNC/UNC108/u10350440.jpg"/>
            <p:cNvPicPr>
              <a:picLocks noChangeAspect="1" noChangeArrowheads="1"/>
            </p:cNvPicPr>
            <p:nvPr/>
          </p:nvPicPr>
          <p:blipFill>
            <a:blip r:embed="rId3">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5553529" y="5466350"/>
              <a:ext cx="437143" cy="252000"/>
            </a:xfrm>
            <a:prstGeom prst="rect">
              <a:avLst/>
            </a:prstGeom>
            <a:noFill/>
            <a:ln w="28575">
              <a:noFill/>
            </a:ln>
          </p:spPr>
        </p:pic>
        <p:sp>
          <p:nvSpPr>
            <p:cNvPr id="10" name="Oval 9"/>
            <p:cNvSpPr/>
            <p:nvPr/>
          </p:nvSpPr>
          <p:spPr bwMode="auto">
            <a:xfrm>
              <a:off x="5520100" y="5340350"/>
              <a:ext cx="504000" cy="504000"/>
            </a:xfrm>
            <a:prstGeom prst="ellipse">
              <a:avLst/>
            </a:prstGeom>
            <a:noFill/>
            <a:ln w="38100">
              <a:solidFill>
                <a:schemeClr val="tx1"/>
              </a:solidFill>
              <a:miter lim="800000"/>
              <a:headEnd/>
              <a:tailEnd/>
            </a:ln>
            <a:effectLst/>
          </p:spPr>
          <p:txBody>
            <a:bodyPr rtlCol="0" anchor="ctr"/>
            <a:lstStyle/>
            <a:p>
              <a:pPr algn="ctr"/>
              <a:r>
                <a:rPr lang="en-US" sz="4800" b="1" dirty="0" smtClean="0"/>
                <a:t>P</a:t>
              </a:r>
              <a:endParaRPr lang="en-US" sz="4800" b="1" dirty="0"/>
            </a:p>
          </p:txBody>
        </p:sp>
      </p:grpSp>
      <p:pic>
        <p:nvPicPr>
          <p:cNvPr id="11" name="Picture 4" descr="http://images.wikia.com/fantendo/images/9/97/Little_Yoshi.png"/>
          <p:cNvPicPr>
            <a:picLocks noChangeAspect="1" noChangeArrowheads="1"/>
          </p:cNvPicPr>
          <p:nvPr/>
        </p:nvPicPr>
        <p:blipFill>
          <a:blip r:embed="rId4" cstate="print"/>
          <a:srcRect/>
          <a:stretch>
            <a:fillRect/>
          </a:stretch>
        </p:blipFill>
        <p:spPr bwMode="auto">
          <a:xfrm>
            <a:off x="6483350" y="269745"/>
            <a:ext cx="460914" cy="72000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ttp://www.marcofolio.net/images/stories/art/inspiration/game_heroes/yoshi.jpg"/>
          <p:cNvPicPr>
            <a:picLocks noChangeAspect="1" noChangeArrowheads="1"/>
          </p:cNvPicPr>
          <p:nvPr/>
        </p:nvPicPr>
        <p:blipFill>
          <a:blip r:embed="rId2" cstate="print"/>
          <a:srcRect/>
          <a:stretch>
            <a:fillRect/>
          </a:stretch>
        </p:blipFill>
        <p:spPr bwMode="auto">
          <a:xfrm>
            <a:off x="6483350" y="269745"/>
            <a:ext cx="532020" cy="720000"/>
          </a:xfrm>
          <a:prstGeom prst="rect">
            <a:avLst/>
          </a:prstGeom>
          <a:noFill/>
        </p:spPr>
      </p:pic>
      <p:pic>
        <p:nvPicPr>
          <p:cNvPr id="5122" name="Picture 2"/>
          <p:cNvPicPr>
            <a:picLocks noChangeAspect="1" noChangeArrowheads="1"/>
          </p:cNvPicPr>
          <p:nvPr/>
        </p:nvPicPr>
        <p:blipFill>
          <a:blip r:embed="rId3"/>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err="1" smtClean="0"/>
              <a:t>Yoshi</a:t>
            </a:r>
            <a:r>
              <a:rPr lang="en-US" sz="2400" b="1" dirty="0" smtClean="0"/>
              <a:t> is building the Jacuzzi concrete slab.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nvGrpSpPr>
          <p:cNvPr id="6" name="Group 5"/>
          <p:cNvGrpSpPr>
            <a:grpSpLocks noChangeAspect="1"/>
          </p:cNvGrpSpPr>
          <p:nvPr/>
        </p:nvGrpSpPr>
        <p:grpSpPr>
          <a:xfrm>
            <a:off x="7327900" y="251745"/>
            <a:ext cx="756000" cy="756000"/>
            <a:chOff x="5520100" y="5340350"/>
            <a:chExt cx="504000" cy="504000"/>
          </a:xfrm>
        </p:grpSpPr>
        <p:pic>
          <p:nvPicPr>
            <p:cNvPr id="8" name="Picture 7" descr="http://www.fotosearch.com/bthumb/UNC/UNC108/u10350440.jpg"/>
            <p:cNvPicPr>
              <a:picLocks noChangeAspect="1" noChangeArrowheads="1"/>
            </p:cNvPicPr>
            <p:nvPr/>
          </p:nvPicPr>
          <p:blipFill>
            <a:blip r:embed="rId4">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5553529" y="5466350"/>
              <a:ext cx="437143" cy="252000"/>
            </a:xfrm>
            <a:prstGeom prst="rect">
              <a:avLst/>
            </a:prstGeom>
            <a:noFill/>
            <a:ln w="28575">
              <a:noFill/>
            </a:ln>
          </p:spPr>
        </p:pic>
        <p:sp>
          <p:nvSpPr>
            <p:cNvPr id="9" name="Oval 8"/>
            <p:cNvSpPr/>
            <p:nvPr/>
          </p:nvSpPr>
          <p:spPr bwMode="auto">
            <a:xfrm>
              <a:off x="5520100" y="5340350"/>
              <a:ext cx="504000" cy="504000"/>
            </a:xfrm>
            <a:prstGeom prst="ellipse">
              <a:avLst/>
            </a:prstGeom>
            <a:noFill/>
            <a:ln w="38100">
              <a:solidFill>
                <a:schemeClr val="tx1"/>
              </a:solidFill>
              <a:miter lim="800000"/>
              <a:headEnd/>
              <a:tailEnd/>
            </a:ln>
            <a:effectLst/>
          </p:spPr>
          <p:txBody>
            <a:bodyPr rtlCol="0" anchor="ctr"/>
            <a:lstStyle/>
            <a:p>
              <a:pPr algn="ctr"/>
              <a:r>
                <a:rPr lang="en-US" sz="4800" b="1" dirty="0" smtClean="0"/>
                <a:t>J</a:t>
              </a:r>
              <a:endParaRPr lang="en-US" sz="4800" b="1" dirty="0"/>
            </a:p>
          </p:txBody>
        </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www.helene.iseral.be/userfiles/image/nsmb-luigi3.jpg"/>
          <p:cNvPicPr>
            <a:picLocks noChangeAspect="1" noChangeArrowheads="1"/>
          </p:cNvPicPr>
          <p:nvPr/>
        </p:nvPicPr>
        <p:blipFill>
          <a:blip r:embed="rId2" cstate="print"/>
          <a:srcRect/>
          <a:stretch>
            <a:fillRect/>
          </a:stretch>
        </p:blipFill>
        <p:spPr bwMode="auto">
          <a:xfrm>
            <a:off x="6527800" y="269745"/>
            <a:ext cx="320000" cy="720000"/>
          </a:xfrm>
          <a:prstGeom prst="rect">
            <a:avLst/>
          </a:prstGeom>
          <a:noFill/>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grpSp>
        <p:nvGrpSpPr>
          <p:cNvPr id="12" name="Group 11"/>
          <p:cNvGrpSpPr>
            <a:grpSpLocks noChangeAspect="1"/>
          </p:cNvGrpSpPr>
          <p:nvPr/>
        </p:nvGrpSpPr>
        <p:grpSpPr>
          <a:xfrm>
            <a:off x="7327900" y="251745"/>
            <a:ext cx="756000" cy="756000"/>
            <a:chOff x="1680138" y="4562041"/>
            <a:chExt cx="378000" cy="378000"/>
          </a:xfrm>
        </p:grpSpPr>
        <p:pic>
          <p:nvPicPr>
            <p:cNvPr id="13" name="Picture 3"/>
            <p:cNvPicPr>
              <a:picLocks noChangeAspect="1" noChangeArrowheads="1"/>
            </p:cNvPicPr>
            <p:nvPr/>
          </p:nvPicPr>
          <p:blipFill>
            <a:blip r:embed="rId3"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734377" y="4629150"/>
              <a:ext cx="291299" cy="243782"/>
            </a:xfrm>
            <a:prstGeom prst="rect">
              <a:avLst/>
            </a:prstGeom>
            <a:noFill/>
            <a:ln>
              <a:noFill/>
            </a:ln>
          </p:spPr>
        </p:pic>
        <p:sp>
          <p:nvSpPr>
            <p:cNvPr id="14" name="Oval 13"/>
            <p:cNvSpPr/>
            <p:nvPr/>
          </p:nvSpPr>
          <p:spPr bwMode="auto">
            <a:xfrm>
              <a:off x="1680138" y="4562041"/>
              <a:ext cx="378000" cy="378000"/>
            </a:xfrm>
            <a:prstGeom prst="ellipse">
              <a:avLst/>
            </a:prstGeom>
            <a:noFill/>
            <a:ln w="38100">
              <a:solidFill>
                <a:schemeClr val="tx1"/>
              </a:solidFill>
              <a:miter lim="800000"/>
              <a:headEnd/>
              <a:tailEnd/>
            </a:ln>
            <a:effectLst/>
          </p:spPr>
          <p:txBody>
            <a:bodyPr rtlCol="0" anchor="ctr"/>
            <a:lstStyle/>
            <a:p>
              <a:pPr algn="ctr"/>
              <a:r>
                <a:rPr lang="nl-BE" sz="4800" b="1" spc="-20" dirty="0" smtClean="0"/>
                <a:t>L</a:t>
              </a:r>
              <a:endParaRPr lang="nl-BE" sz="4800" b="1" spc="-20" dirty="0"/>
            </a:p>
          </p:txBody>
        </p:sp>
      </p:grpSp>
      <p:pic>
        <p:nvPicPr>
          <p:cNvPr id="5123" name="Picture 3"/>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Luigi builds the left wall.</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Luigi builds the right wall.</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nvGrpSpPr>
          <p:cNvPr id="15" name="Group 14"/>
          <p:cNvGrpSpPr>
            <a:grpSpLocks noChangeAspect="1"/>
          </p:cNvGrpSpPr>
          <p:nvPr/>
        </p:nvGrpSpPr>
        <p:grpSpPr>
          <a:xfrm>
            <a:off x="7327900" y="251745"/>
            <a:ext cx="756000" cy="756000"/>
            <a:chOff x="1680138" y="4562041"/>
            <a:chExt cx="378000" cy="378000"/>
          </a:xfrm>
        </p:grpSpPr>
        <p:pic>
          <p:nvPicPr>
            <p:cNvPr id="16" name="Picture 3"/>
            <p:cNvPicPr>
              <a:picLocks noChangeAspect="1" noChangeArrowheads="1"/>
            </p:cNvPicPr>
            <p:nvPr/>
          </p:nvPicPr>
          <p:blipFill>
            <a:blip r:embed="rId3"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734377" y="4629150"/>
              <a:ext cx="291299" cy="243782"/>
            </a:xfrm>
            <a:prstGeom prst="rect">
              <a:avLst/>
            </a:prstGeom>
            <a:noFill/>
            <a:ln>
              <a:noFill/>
            </a:ln>
          </p:spPr>
        </p:pic>
        <p:sp>
          <p:nvSpPr>
            <p:cNvPr id="17" name="Oval 16"/>
            <p:cNvSpPr/>
            <p:nvPr/>
          </p:nvSpPr>
          <p:spPr bwMode="auto">
            <a:xfrm>
              <a:off x="1680138" y="4562041"/>
              <a:ext cx="378000" cy="378000"/>
            </a:xfrm>
            <a:prstGeom prst="ellipse">
              <a:avLst/>
            </a:prstGeom>
            <a:noFill/>
            <a:ln w="38100">
              <a:solidFill>
                <a:schemeClr val="tx1"/>
              </a:solidFill>
              <a:miter lim="800000"/>
              <a:headEnd/>
              <a:tailEnd/>
            </a:ln>
            <a:effectLst/>
          </p:spPr>
          <p:txBody>
            <a:bodyPr rtlCol="0" anchor="ctr"/>
            <a:lstStyle/>
            <a:p>
              <a:pPr algn="ctr"/>
              <a:r>
                <a:rPr lang="nl-BE" sz="4800" b="1" spc="-20" dirty="0" smtClean="0"/>
                <a:t>R</a:t>
              </a:r>
              <a:endParaRPr lang="nl-BE" sz="4800" b="1" spc="-20" dirty="0"/>
            </a:p>
          </p:txBody>
        </p:sp>
      </p:grpSp>
      <p:pic>
        <p:nvPicPr>
          <p:cNvPr id="18" name="Picture 2" descr="http://www.helene.iseral.be/userfiles/image/nsmb-luigi3.jpg"/>
          <p:cNvPicPr>
            <a:picLocks noChangeAspect="1" noChangeArrowheads="1"/>
          </p:cNvPicPr>
          <p:nvPr/>
        </p:nvPicPr>
        <p:blipFill>
          <a:blip r:embed="rId4" cstate="print"/>
          <a:srcRect/>
          <a:stretch>
            <a:fillRect/>
          </a:stretch>
        </p:blipFill>
        <p:spPr bwMode="auto">
          <a:xfrm>
            <a:off x="6527800" y="269745"/>
            <a:ext cx="320000" cy="720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spc="-30" dirty="0" smtClean="0"/>
              <a:t>If somehow you fail to install Microsoft Project, try the following:</a:t>
            </a:r>
          </a:p>
          <a:p>
            <a:pPr algn="ctr"/>
            <a:endParaRPr lang="en-US" sz="400" b="1" spc="-30" dirty="0" smtClean="0"/>
          </a:p>
          <a:p>
            <a:pPr marL="457200" indent="-457200">
              <a:buFont typeface="+mj-lt"/>
              <a:buAutoNum type="arabicPeriod"/>
            </a:pPr>
            <a:r>
              <a:rPr lang="en-US" sz="1500" b="1" spc="-30" dirty="0" smtClean="0"/>
              <a:t>Remove/uninstall all previous installs/versions of Microsoft Project</a:t>
            </a:r>
          </a:p>
          <a:p>
            <a:pPr marL="457200" indent="-457200">
              <a:buFont typeface="+mj-lt"/>
              <a:buAutoNum type="arabicPeriod"/>
            </a:pPr>
            <a:r>
              <a:rPr lang="en-US" sz="1500" b="1" spc="-30" dirty="0" smtClean="0"/>
              <a:t>Install the Microsoft </a:t>
            </a:r>
            <a:r>
              <a:rPr lang="en-US" sz="1500" b="1" spc="-30" dirty="0" err="1" smtClean="0"/>
              <a:t>DotNet</a:t>
            </a:r>
            <a:r>
              <a:rPr lang="en-US" sz="1500" b="1" spc="-30" dirty="0" smtClean="0"/>
              <a:t> Framework 3.5 or higher (available on IESEG online)</a:t>
            </a:r>
          </a:p>
          <a:p>
            <a:pPr marL="457200" indent="-457200">
              <a:buFont typeface="+mj-lt"/>
              <a:buAutoNum type="arabicPeriod"/>
            </a:pPr>
            <a:r>
              <a:rPr lang="en-US" sz="1500" b="1" spc="-30" dirty="0" smtClean="0"/>
              <a:t>Restart your computer and try to install Microsoft Project again</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4098" name="Picture 2" descr="http://chessvine.com/uploads/computercrash.jpg"/>
          <p:cNvPicPr>
            <a:picLocks noChangeAspect="1" noChangeArrowheads="1"/>
          </p:cNvPicPr>
          <p:nvPr/>
        </p:nvPicPr>
        <p:blipFill>
          <a:blip r:embed="rId2"/>
          <a:srcRect/>
          <a:stretch>
            <a:fillRect/>
          </a:stretch>
        </p:blipFill>
        <p:spPr bwMode="auto">
          <a:xfrm>
            <a:off x="3193208" y="2487200"/>
            <a:ext cx="3373535" cy="432000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6" descr="http://images.wikia.com/fantendo/images/b/ba/100px-Redddtoaddd.png"/>
          <p:cNvPicPr>
            <a:picLocks noChangeAspect="1" noChangeArrowheads="1"/>
          </p:cNvPicPr>
          <p:nvPr/>
        </p:nvPicPr>
        <p:blipFill>
          <a:blip r:embed="rId2" cstate="print"/>
          <a:srcRect/>
          <a:stretch>
            <a:fillRect/>
          </a:stretch>
        </p:blipFill>
        <p:spPr bwMode="auto">
          <a:xfrm>
            <a:off x="6483350" y="269745"/>
            <a:ext cx="449101" cy="720000"/>
          </a:xfrm>
          <a:prstGeom prst="rect">
            <a:avLst/>
          </a:prstGeom>
          <a:noFill/>
        </p:spPr>
      </p:pic>
      <p:pic>
        <p:nvPicPr>
          <p:cNvPr id="7171" name="Picture 3"/>
          <p:cNvPicPr>
            <a:picLocks noChangeAspect="1" noChangeArrowheads="1"/>
          </p:cNvPicPr>
          <p:nvPr/>
        </p:nvPicPr>
        <p:blipFill>
          <a:blip r:embed="rId3"/>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Red Toad builds the front wall.</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nvGrpSpPr>
          <p:cNvPr id="15" name="Group 14"/>
          <p:cNvGrpSpPr>
            <a:grpSpLocks noChangeAspect="1"/>
          </p:cNvGrpSpPr>
          <p:nvPr/>
        </p:nvGrpSpPr>
        <p:grpSpPr>
          <a:xfrm>
            <a:off x="7327900" y="251745"/>
            <a:ext cx="756000" cy="756000"/>
            <a:chOff x="1680138" y="4562041"/>
            <a:chExt cx="378000" cy="378000"/>
          </a:xfrm>
        </p:grpSpPr>
        <p:pic>
          <p:nvPicPr>
            <p:cNvPr id="16" name="Picture 3"/>
            <p:cNvPicPr>
              <a:picLocks noChangeAspect="1" noChangeArrowheads="1"/>
            </p:cNvPicPr>
            <p:nvPr/>
          </p:nvPicPr>
          <p:blipFill>
            <a:blip r:embed="rId4"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734377" y="4629150"/>
              <a:ext cx="291299" cy="243782"/>
            </a:xfrm>
            <a:prstGeom prst="rect">
              <a:avLst/>
            </a:prstGeom>
            <a:noFill/>
            <a:ln>
              <a:noFill/>
            </a:ln>
          </p:spPr>
        </p:pic>
        <p:sp>
          <p:nvSpPr>
            <p:cNvPr id="17" name="Oval 16"/>
            <p:cNvSpPr/>
            <p:nvPr/>
          </p:nvSpPr>
          <p:spPr bwMode="auto">
            <a:xfrm>
              <a:off x="1680138" y="4562041"/>
              <a:ext cx="378000" cy="378000"/>
            </a:xfrm>
            <a:prstGeom prst="ellipse">
              <a:avLst/>
            </a:prstGeom>
            <a:noFill/>
            <a:ln w="38100">
              <a:solidFill>
                <a:schemeClr val="tx1"/>
              </a:solidFill>
              <a:miter lim="800000"/>
              <a:headEnd/>
              <a:tailEnd/>
            </a:ln>
            <a:effectLst/>
          </p:spPr>
          <p:txBody>
            <a:bodyPr rtlCol="0" anchor="ctr"/>
            <a:lstStyle/>
            <a:p>
              <a:pPr algn="ctr"/>
              <a:r>
                <a:rPr lang="nl-BE" sz="4800" b="1" spc="-20" dirty="0" smtClean="0"/>
                <a:t>F</a:t>
              </a:r>
              <a:endParaRPr lang="nl-BE" sz="4800" b="1" spc="-20" dirty="0"/>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Red Toad builds the back wall.</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nvGrpSpPr>
          <p:cNvPr id="15" name="Group 14"/>
          <p:cNvGrpSpPr>
            <a:grpSpLocks noChangeAspect="1"/>
          </p:cNvGrpSpPr>
          <p:nvPr/>
        </p:nvGrpSpPr>
        <p:grpSpPr>
          <a:xfrm>
            <a:off x="7327900" y="251745"/>
            <a:ext cx="756000" cy="756000"/>
            <a:chOff x="1680138" y="4562041"/>
            <a:chExt cx="378000" cy="378000"/>
          </a:xfrm>
        </p:grpSpPr>
        <p:pic>
          <p:nvPicPr>
            <p:cNvPr id="16" name="Picture 3"/>
            <p:cNvPicPr>
              <a:picLocks noChangeAspect="1" noChangeArrowheads="1"/>
            </p:cNvPicPr>
            <p:nvPr/>
          </p:nvPicPr>
          <p:blipFill>
            <a:blip r:embed="rId3"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734377" y="4629150"/>
              <a:ext cx="291299" cy="243782"/>
            </a:xfrm>
            <a:prstGeom prst="rect">
              <a:avLst/>
            </a:prstGeom>
            <a:noFill/>
            <a:ln>
              <a:noFill/>
            </a:ln>
          </p:spPr>
        </p:pic>
        <p:sp>
          <p:nvSpPr>
            <p:cNvPr id="17" name="Oval 16"/>
            <p:cNvSpPr/>
            <p:nvPr/>
          </p:nvSpPr>
          <p:spPr bwMode="auto">
            <a:xfrm>
              <a:off x="1680138" y="4562041"/>
              <a:ext cx="378000" cy="378000"/>
            </a:xfrm>
            <a:prstGeom prst="ellipse">
              <a:avLst/>
            </a:prstGeom>
            <a:noFill/>
            <a:ln w="38100">
              <a:solidFill>
                <a:schemeClr val="tx1"/>
              </a:solidFill>
              <a:miter lim="800000"/>
              <a:headEnd/>
              <a:tailEnd/>
            </a:ln>
            <a:effectLst/>
          </p:spPr>
          <p:txBody>
            <a:bodyPr rtlCol="0" anchor="ctr"/>
            <a:lstStyle/>
            <a:p>
              <a:pPr algn="ctr"/>
              <a:r>
                <a:rPr lang="nl-BE" sz="4800" b="1" spc="-20" dirty="0" smtClean="0"/>
                <a:t>B</a:t>
              </a:r>
              <a:endParaRPr lang="nl-BE" sz="4800" b="1" spc="-20" dirty="0"/>
            </a:p>
          </p:txBody>
        </p:sp>
      </p:grpSp>
      <p:pic>
        <p:nvPicPr>
          <p:cNvPr id="18" name="Picture 6" descr="http://images.wikia.com/fantendo/images/b/ba/100px-Redddtoaddd.png"/>
          <p:cNvPicPr>
            <a:picLocks noChangeAspect="1" noChangeArrowheads="1"/>
          </p:cNvPicPr>
          <p:nvPr/>
        </p:nvPicPr>
        <p:blipFill>
          <a:blip r:embed="rId4" cstate="print"/>
          <a:srcRect/>
          <a:stretch>
            <a:fillRect/>
          </a:stretch>
        </p:blipFill>
        <p:spPr bwMode="auto">
          <a:xfrm>
            <a:off x="6483350" y="269745"/>
            <a:ext cx="449101" cy="720000"/>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descr="http://www.nieuwslog.nl/wp-content/plugins/wp-o-matic/cache/35f85_20091124185314_donkeykong.jpg"/>
          <p:cNvPicPr>
            <a:picLocks noChangeAspect="1" noChangeArrowheads="1"/>
          </p:cNvPicPr>
          <p:nvPr/>
        </p:nvPicPr>
        <p:blipFill>
          <a:blip r:embed="rId2" cstate="print"/>
          <a:srcRect/>
          <a:stretch>
            <a:fillRect/>
          </a:stretch>
        </p:blipFill>
        <p:spPr bwMode="auto">
          <a:xfrm>
            <a:off x="6216761" y="269745"/>
            <a:ext cx="888889" cy="720000"/>
          </a:xfrm>
          <a:prstGeom prst="rect">
            <a:avLst/>
          </a:prstGeom>
          <a:noFill/>
        </p:spPr>
      </p:pic>
      <p:grpSp>
        <p:nvGrpSpPr>
          <p:cNvPr id="12" name="Group 11"/>
          <p:cNvGrpSpPr>
            <a:grpSpLocks noChangeAspect="1"/>
          </p:cNvGrpSpPr>
          <p:nvPr/>
        </p:nvGrpSpPr>
        <p:grpSpPr>
          <a:xfrm>
            <a:off x="7327898" y="251744"/>
            <a:ext cx="756002" cy="756001"/>
            <a:chOff x="6785006" y="2279964"/>
            <a:chExt cx="504000" cy="503999"/>
          </a:xfrm>
        </p:grpSpPr>
        <p:pic>
          <p:nvPicPr>
            <p:cNvPr id="13" name="Picture 5" descr="Roof Clip Art"/>
            <p:cNvPicPr>
              <a:picLocks noChangeAspect="1" noChangeArrowheads="1"/>
            </p:cNvPicPr>
            <p:nvPr/>
          </p:nvPicPr>
          <p:blipFill>
            <a:blip r:embed="rId3" cstate="print">
              <a:duotone>
                <a:schemeClr val="accent5">
                  <a:shade val="45000"/>
                  <a:satMod val="135000"/>
                </a:schemeClr>
                <a:prstClr val="white"/>
              </a:duotone>
            </a:blip>
            <a:stretch>
              <a:fillRect/>
            </a:stretch>
          </p:blipFill>
          <p:spPr bwMode="auto">
            <a:xfrm>
              <a:off x="6820314" y="2431947"/>
              <a:ext cx="433391" cy="200026"/>
            </a:xfrm>
            <a:prstGeom prst="rect">
              <a:avLst/>
            </a:prstGeom>
            <a:noFill/>
            <a:ln>
              <a:noFill/>
            </a:ln>
          </p:spPr>
        </p:pic>
        <p:sp>
          <p:nvSpPr>
            <p:cNvPr id="14" name="Oval 13"/>
            <p:cNvSpPr/>
            <p:nvPr/>
          </p:nvSpPr>
          <p:spPr bwMode="auto">
            <a:xfrm>
              <a:off x="6785006" y="2279964"/>
              <a:ext cx="504000" cy="503999"/>
            </a:xfrm>
            <a:prstGeom prst="ellipse">
              <a:avLst/>
            </a:prstGeom>
            <a:noFill/>
            <a:ln w="3810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pic>
        <p:nvPicPr>
          <p:cNvPr id="9218" name="Picture 2"/>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Donkey Kong puts on the roof.</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6" descr="http://www.helene.iseral.be/userfiles/image/peach.png"/>
          <p:cNvPicPr>
            <a:picLocks noChangeAspect="1" noChangeArrowheads="1"/>
          </p:cNvPicPr>
          <p:nvPr/>
        </p:nvPicPr>
        <p:blipFill>
          <a:blip r:embed="rId2" cstate="print"/>
          <a:srcRect/>
          <a:stretch>
            <a:fillRect/>
          </a:stretch>
        </p:blipFill>
        <p:spPr bwMode="auto">
          <a:xfrm>
            <a:off x="6468271" y="269745"/>
            <a:ext cx="475993" cy="720000"/>
          </a:xfrm>
          <a:prstGeom prst="rect">
            <a:avLst/>
          </a:prstGeom>
          <a:noFill/>
        </p:spPr>
      </p:pic>
      <p:grpSp>
        <p:nvGrpSpPr>
          <p:cNvPr id="12" name="Group 11"/>
          <p:cNvGrpSpPr>
            <a:grpSpLocks noChangeAspect="1"/>
          </p:cNvGrpSpPr>
          <p:nvPr/>
        </p:nvGrpSpPr>
        <p:grpSpPr>
          <a:xfrm>
            <a:off x="7327901" y="251745"/>
            <a:ext cx="755999" cy="756000"/>
            <a:chOff x="1282700" y="4067126"/>
            <a:chExt cx="503999" cy="504000"/>
          </a:xfrm>
        </p:grpSpPr>
        <p:pic>
          <p:nvPicPr>
            <p:cNvPr id="13" name="Picture 11" descr="http://www.cksinfo.com/clipart/construction/tools/painting/paint-and-brush.png"/>
            <p:cNvPicPr>
              <a:picLocks noChangeAspect="1" noChangeArrowheads="1"/>
            </p:cNvPicPr>
            <p:nvPr/>
          </p:nvPicPr>
          <p:blipFill>
            <a:blip r:embed="rId3"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397182" y="4146147"/>
              <a:ext cx="275036" cy="345958"/>
            </a:xfrm>
            <a:prstGeom prst="rect">
              <a:avLst/>
            </a:prstGeom>
            <a:noFill/>
          </p:spPr>
        </p:pic>
        <p:sp>
          <p:nvSpPr>
            <p:cNvPr id="14" name="Oval 13"/>
            <p:cNvSpPr/>
            <p:nvPr/>
          </p:nvSpPr>
          <p:spPr bwMode="auto">
            <a:xfrm>
              <a:off x="1282700" y="4067126"/>
              <a:ext cx="503999" cy="504000"/>
            </a:xfrm>
            <a:prstGeom prst="ellipse">
              <a:avLst/>
            </a:prstGeom>
            <a:noFill/>
            <a:ln w="3810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pic>
        <p:nvPicPr>
          <p:cNvPr id="6" name="Picture 4"/>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Peach does the in-house decoration and installs the dressing.</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8" descr="http://mediaprovider.wm.kennisnet.nl/MediaProvider/img/420945.jpeg"/>
          <p:cNvPicPr>
            <a:picLocks noChangeAspect="1" noChangeArrowheads="1"/>
          </p:cNvPicPr>
          <p:nvPr/>
        </p:nvPicPr>
        <p:blipFill>
          <a:blip r:embed="rId2" cstate="print"/>
          <a:srcRect l="14201" t="4666" r="23313" b="4353"/>
          <a:stretch>
            <a:fillRect/>
          </a:stretch>
        </p:blipFill>
        <p:spPr bwMode="auto">
          <a:xfrm>
            <a:off x="6538110" y="269745"/>
            <a:ext cx="406154" cy="720000"/>
          </a:xfrm>
          <a:prstGeom prst="rect">
            <a:avLst/>
          </a:prstGeom>
          <a:noFill/>
        </p:spPr>
      </p:pic>
      <p:grpSp>
        <p:nvGrpSpPr>
          <p:cNvPr id="12" name="Group 11"/>
          <p:cNvGrpSpPr>
            <a:grpSpLocks noChangeAspect="1"/>
          </p:cNvGrpSpPr>
          <p:nvPr/>
        </p:nvGrpSpPr>
        <p:grpSpPr>
          <a:xfrm>
            <a:off x="7327901" y="251745"/>
            <a:ext cx="755999" cy="756000"/>
            <a:chOff x="1366718" y="3311369"/>
            <a:chExt cx="503999" cy="504000"/>
          </a:xfrm>
        </p:grpSpPr>
        <p:pic>
          <p:nvPicPr>
            <p:cNvPr id="13" name="Picture 9" descr="http://www.fotosearch.fr/bthumb/LIQ/LIQ108/vl0003b079.jpg"/>
            <p:cNvPicPr>
              <a:picLocks noChangeAspect="1" noChangeArrowheads="1"/>
            </p:cNvPicPr>
            <p:nvPr/>
          </p:nvPicPr>
          <p:blipFill>
            <a:blip r:embed="rId3">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460500" y="3379143"/>
              <a:ext cx="316436" cy="368454"/>
            </a:xfrm>
            <a:prstGeom prst="rect">
              <a:avLst/>
            </a:prstGeom>
            <a:noFill/>
          </p:spPr>
        </p:pic>
        <p:sp>
          <p:nvSpPr>
            <p:cNvPr id="14" name="Oval 13"/>
            <p:cNvSpPr/>
            <p:nvPr/>
          </p:nvSpPr>
          <p:spPr bwMode="auto">
            <a:xfrm>
              <a:off x="1366718" y="3311369"/>
              <a:ext cx="503999" cy="504000"/>
            </a:xfrm>
            <a:prstGeom prst="ellipse">
              <a:avLst/>
            </a:prstGeom>
            <a:noFill/>
            <a:ln w="3810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pic>
        <p:nvPicPr>
          <p:cNvPr id="10242" name="Picture 2"/>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Mario installs the Jacuzzi.</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images.wikia.com/fantendo/images/0/0f/Yellow_Toad_NSMBVR.png"/>
          <p:cNvPicPr>
            <a:picLocks noChangeAspect="1" noChangeArrowheads="1"/>
          </p:cNvPicPr>
          <p:nvPr/>
        </p:nvPicPr>
        <p:blipFill>
          <a:blip r:embed="rId2" cstate="print"/>
          <a:srcRect/>
          <a:stretch>
            <a:fillRect/>
          </a:stretch>
        </p:blipFill>
        <p:spPr bwMode="auto">
          <a:xfrm>
            <a:off x="6499908" y="269745"/>
            <a:ext cx="444356" cy="720000"/>
          </a:xfrm>
          <a:prstGeom prst="rect">
            <a:avLst/>
          </a:prstGeom>
          <a:noFill/>
        </p:spPr>
      </p:pic>
      <p:grpSp>
        <p:nvGrpSpPr>
          <p:cNvPr id="12" name="Group 11"/>
          <p:cNvGrpSpPr>
            <a:grpSpLocks noChangeAspect="1"/>
          </p:cNvGrpSpPr>
          <p:nvPr/>
        </p:nvGrpSpPr>
        <p:grpSpPr>
          <a:xfrm>
            <a:off x="7327900" y="251745"/>
            <a:ext cx="756000" cy="756000"/>
            <a:chOff x="1353050" y="4032291"/>
            <a:chExt cx="504000" cy="504000"/>
          </a:xfrm>
        </p:grpSpPr>
        <p:pic>
          <p:nvPicPr>
            <p:cNvPr id="13" name="Picture 5" descr="http://www.solarpanel-manufacturer.com/picture/polycrystalline-solar-panels/photovoltaic-module.jpg"/>
            <p:cNvPicPr>
              <a:picLocks noChangeAspect="1" noChangeArrowheads="1"/>
            </p:cNvPicPr>
            <p:nvPr/>
          </p:nvPicPr>
          <p:blipFill>
            <a:blip r:embed="rId3"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416050" y="4095291"/>
              <a:ext cx="378000" cy="378000"/>
            </a:xfrm>
            <a:prstGeom prst="rect">
              <a:avLst/>
            </a:prstGeom>
            <a:noFill/>
          </p:spPr>
        </p:pic>
        <p:sp>
          <p:nvSpPr>
            <p:cNvPr id="14" name="Oval 11"/>
            <p:cNvSpPr/>
            <p:nvPr/>
          </p:nvSpPr>
          <p:spPr bwMode="auto">
            <a:xfrm>
              <a:off x="1353050" y="4032291"/>
              <a:ext cx="504000" cy="504000"/>
            </a:xfrm>
            <a:prstGeom prst="ellipse">
              <a:avLst/>
            </a:prstGeom>
            <a:noFill/>
            <a:ln w="38100">
              <a:solidFill>
                <a:schemeClr val="tx1"/>
              </a:solidFill>
              <a:miter lim="800000"/>
              <a:headEnd/>
              <a:tailEnd/>
            </a:ln>
            <a:effectLst/>
          </p:spPr>
          <p:txBody>
            <a:bodyPr rtlCol="0" anchor="ctr"/>
            <a:lstStyle/>
            <a:p>
              <a:pPr algn="ctr"/>
              <a:endParaRPr lang="nl-BE" sz="1400" b="1" spc="-190" dirty="0">
                <a:solidFill>
                  <a:schemeClr val="accent6">
                    <a:lumMod val="50000"/>
                  </a:schemeClr>
                </a:solidFill>
              </a:endParaRPr>
            </a:p>
          </p:txBody>
        </p:sp>
      </p:grpSp>
      <p:pic>
        <p:nvPicPr>
          <p:cNvPr id="11266" name="Picture 2"/>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Finally, Yellow Toad installs the solar panels.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pic>
        <p:nvPicPr>
          <p:cNvPr id="15" name="Picture 2" descr="http://images.wikia.com/fantendo/images/0/0f/Yellow_Toad_NSMBVR.png"/>
          <p:cNvPicPr>
            <a:picLocks noChangeAspect="1" noChangeArrowheads="1"/>
          </p:cNvPicPr>
          <p:nvPr/>
        </p:nvPicPr>
        <p:blipFill>
          <a:blip r:embed="rId2" cstate="print"/>
          <a:srcRect/>
          <a:stretch>
            <a:fillRect/>
          </a:stretch>
        </p:blipFill>
        <p:spPr bwMode="auto">
          <a:xfrm>
            <a:off x="6499908" y="269745"/>
            <a:ext cx="444356" cy="720000"/>
          </a:xfrm>
          <a:prstGeom prst="rect">
            <a:avLst/>
          </a:prstGeom>
          <a:noFill/>
        </p:spPr>
      </p:pic>
      <p:grpSp>
        <p:nvGrpSpPr>
          <p:cNvPr id="2" name="Group 11"/>
          <p:cNvGrpSpPr>
            <a:grpSpLocks noChangeAspect="1"/>
          </p:cNvGrpSpPr>
          <p:nvPr/>
        </p:nvGrpSpPr>
        <p:grpSpPr>
          <a:xfrm>
            <a:off x="7327900" y="251745"/>
            <a:ext cx="756000" cy="756000"/>
            <a:chOff x="1353050" y="4032291"/>
            <a:chExt cx="504000" cy="504000"/>
          </a:xfrm>
        </p:grpSpPr>
        <p:pic>
          <p:nvPicPr>
            <p:cNvPr id="13" name="Picture 5" descr="http://www.solarpanel-manufacturer.com/picture/polycrystalline-solar-panels/photovoltaic-module.jpg"/>
            <p:cNvPicPr>
              <a:picLocks noChangeAspect="1" noChangeArrowheads="1"/>
            </p:cNvPicPr>
            <p:nvPr/>
          </p:nvPicPr>
          <p:blipFill>
            <a:blip r:embed="rId3"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416050" y="4095291"/>
              <a:ext cx="378000" cy="378000"/>
            </a:xfrm>
            <a:prstGeom prst="rect">
              <a:avLst/>
            </a:prstGeom>
            <a:noFill/>
          </p:spPr>
        </p:pic>
        <p:sp>
          <p:nvSpPr>
            <p:cNvPr id="14" name="Oval 11"/>
            <p:cNvSpPr/>
            <p:nvPr/>
          </p:nvSpPr>
          <p:spPr bwMode="auto">
            <a:xfrm>
              <a:off x="1353050" y="4032291"/>
              <a:ext cx="504000" cy="504000"/>
            </a:xfrm>
            <a:prstGeom prst="ellipse">
              <a:avLst/>
            </a:prstGeom>
            <a:noFill/>
            <a:ln w="38100">
              <a:solidFill>
                <a:schemeClr val="tx1"/>
              </a:solidFill>
              <a:miter lim="800000"/>
              <a:headEnd/>
              <a:tailEnd/>
            </a:ln>
            <a:effectLst/>
          </p:spPr>
          <p:txBody>
            <a:bodyPr rtlCol="0" anchor="ctr"/>
            <a:lstStyle/>
            <a:p>
              <a:pPr algn="ctr"/>
              <a:endParaRPr lang="nl-BE" sz="1400" b="1" spc="-190" dirty="0">
                <a:solidFill>
                  <a:schemeClr val="accent6">
                    <a:lumMod val="50000"/>
                  </a:schemeClr>
                </a:solidFill>
              </a:endParaRPr>
            </a:p>
          </p:txBody>
        </p:sp>
      </p:grpSp>
      <p:pic>
        <p:nvPicPr>
          <p:cNvPr id="11266" name="Picture 2"/>
          <p:cNvPicPr>
            <a:picLocks noChangeAspect="1" noChangeArrowheads="1"/>
          </p:cNvPicPr>
          <p:nvPr/>
        </p:nvPicPr>
        <p:blipFill>
          <a:blip r:embed="rId4"/>
          <a:srcRect/>
          <a:stretch>
            <a:fillRect/>
          </a:stretch>
        </p:blipFill>
        <p:spPr bwMode="auto">
          <a:xfrm>
            <a:off x="870454" y="2487200"/>
            <a:ext cx="8019042" cy="4320000"/>
          </a:xfrm>
          <a:prstGeom prst="rect">
            <a:avLst/>
          </a:prstGeom>
          <a:noFill/>
          <a:ln w="9525">
            <a:noFill/>
            <a:miter lim="800000"/>
            <a:headEnd/>
            <a:tailEnd/>
          </a:ln>
          <a:effectLst/>
        </p:spPr>
      </p:pic>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Finally, Yellow Toad installs the solar panels.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10" name="Rectangle 9"/>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3600" b="1" dirty="0" smtClean="0">
                <a:solidFill>
                  <a:schemeClr val="accent6">
                    <a:lumMod val="50000"/>
                  </a:schemeClr>
                </a:solidFill>
              </a:rPr>
              <a:t>WHAT ABOUT ACTIVITY DURATIONS???</a:t>
            </a:r>
            <a:endParaRPr lang="en-US" sz="3600" b="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nvGrpSpPr>
          <p:cNvPr id="12" name="Group 328"/>
          <p:cNvGrpSpPr/>
          <p:nvPr/>
        </p:nvGrpSpPr>
        <p:grpSpPr>
          <a:xfrm>
            <a:off x="6705600" y="3297200"/>
            <a:ext cx="1890000" cy="2700000"/>
            <a:chOff x="817466" y="3880496"/>
            <a:chExt cx="1890000" cy="2700000"/>
          </a:xfrm>
        </p:grpSpPr>
        <p:sp>
          <p:nvSpPr>
            <p:cNvPr id="16" name="Rectangle 15"/>
            <p:cNvSpPr/>
            <p:nvPr/>
          </p:nvSpPr>
          <p:spPr bwMode="auto">
            <a:xfrm>
              <a:off x="817466" y="3880496"/>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17" name="Rectangle 26"/>
            <p:cNvSpPr/>
            <p:nvPr/>
          </p:nvSpPr>
          <p:spPr bwMode="auto">
            <a:xfrm>
              <a:off x="884966" y="3947996"/>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18" name="Picture 2" descr="http://cache.lego.com/images/factory/pab/bricks/300524_8.jpg"/>
            <p:cNvPicPr>
              <a:picLocks noChangeAspect="1" noChangeArrowheads="1"/>
            </p:cNvPicPr>
            <p:nvPr/>
          </p:nvPicPr>
          <p:blipFill>
            <a:blip r:embed="rId3"/>
            <a:srcRect/>
            <a:stretch>
              <a:fillRect/>
            </a:stretch>
          </p:blipFill>
          <p:spPr bwMode="auto">
            <a:xfrm>
              <a:off x="2356466" y="3959434"/>
              <a:ext cx="270000" cy="270000"/>
            </a:xfrm>
            <a:prstGeom prst="rect">
              <a:avLst/>
            </a:prstGeom>
            <a:noFill/>
          </p:spPr>
        </p:pic>
        <p:sp>
          <p:nvSpPr>
            <p:cNvPr id="19" name="Rectangle 18"/>
            <p:cNvSpPr/>
            <p:nvPr/>
          </p:nvSpPr>
          <p:spPr bwMode="auto">
            <a:xfrm>
              <a:off x="884966" y="5823963"/>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20" name="Rectangle 8"/>
            <p:cNvSpPr/>
            <p:nvPr/>
          </p:nvSpPr>
          <p:spPr bwMode="auto">
            <a:xfrm>
              <a:off x="884966" y="4242415"/>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21" name="TextBox 20"/>
            <p:cNvSpPr txBox="1"/>
            <p:nvPr/>
          </p:nvSpPr>
          <p:spPr>
            <a:xfrm>
              <a:off x="1316850" y="6269888"/>
              <a:ext cx="359714" cy="196207"/>
            </a:xfrm>
            <a:prstGeom prst="rect">
              <a:avLst/>
            </a:prstGeom>
            <a:noFill/>
          </p:spPr>
          <p:txBody>
            <a:bodyPr wrap="none" rtlCol="0">
              <a:spAutoFit/>
            </a:bodyPr>
            <a:lstStyle/>
            <a:p>
              <a:r>
                <a:rPr lang="en-US" sz="1100" b="1" spc="-100" dirty="0" smtClean="0"/>
                <a:t>2 days</a:t>
              </a:r>
              <a:endParaRPr lang="en-US" sz="1100" b="1" spc="-100" dirty="0"/>
            </a:p>
          </p:txBody>
        </p:sp>
        <p:sp>
          <p:nvSpPr>
            <p:cNvPr id="22" name="TextBox 18"/>
            <p:cNvSpPr txBox="1"/>
            <p:nvPr/>
          </p:nvSpPr>
          <p:spPr>
            <a:xfrm>
              <a:off x="889206" y="6269888"/>
              <a:ext cx="359714" cy="196207"/>
            </a:xfrm>
            <a:prstGeom prst="rect">
              <a:avLst/>
            </a:prstGeom>
            <a:noFill/>
          </p:spPr>
          <p:txBody>
            <a:bodyPr wrap="none" rtlCol="0">
              <a:spAutoFit/>
            </a:bodyPr>
            <a:lstStyle/>
            <a:p>
              <a:r>
                <a:rPr lang="en-US" sz="1100" b="1" spc="-100" dirty="0" smtClean="0"/>
                <a:t>4 days</a:t>
              </a:r>
              <a:endParaRPr lang="en-US" sz="1100" b="1" spc="-100" dirty="0"/>
            </a:p>
          </p:txBody>
        </p:sp>
        <p:grpSp>
          <p:nvGrpSpPr>
            <p:cNvPr id="23" name="Group 17"/>
            <p:cNvGrpSpPr>
              <a:grpSpLocks noChangeAspect="1"/>
            </p:cNvGrpSpPr>
            <p:nvPr/>
          </p:nvGrpSpPr>
          <p:grpSpPr>
            <a:xfrm>
              <a:off x="932007" y="5928262"/>
              <a:ext cx="378000" cy="378000"/>
              <a:chOff x="1000100" y="4429132"/>
              <a:chExt cx="1440000" cy="1440000"/>
            </a:xfrm>
          </p:grpSpPr>
          <p:pic>
            <p:nvPicPr>
              <p:cNvPr id="34" name="Picture 7" descr="http://www.fotosearch.com/bthumb/UNC/UNC108/u10350440.jpg"/>
              <p:cNvPicPr>
                <a:picLocks noChangeAspect="1" noChangeArrowheads="1"/>
              </p:cNvPicPr>
              <p:nvPr/>
            </p:nvPicPr>
            <p:blipFill>
              <a:blip r:embed="rId4">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095610" y="4789132"/>
                <a:ext cx="1248980" cy="720000"/>
              </a:xfrm>
              <a:prstGeom prst="rect">
                <a:avLst/>
              </a:prstGeom>
              <a:noFill/>
              <a:ln w="28575">
                <a:noFill/>
              </a:ln>
            </p:spPr>
          </p:pic>
          <p:sp>
            <p:nvSpPr>
              <p:cNvPr id="35" name="Oval 34"/>
              <p:cNvSpPr/>
              <p:nvPr/>
            </p:nvSpPr>
            <p:spPr bwMode="auto">
              <a:xfrm>
                <a:off x="1000100" y="4429132"/>
                <a:ext cx="1440000" cy="1440000"/>
              </a:xfrm>
              <a:prstGeom prst="ellipse">
                <a:avLst/>
              </a:prstGeom>
              <a:noFill/>
              <a:ln w="28575">
                <a:solidFill>
                  <a:schemeClr val="tx1"/>
                </a:solidFill>
                <a:miter lim="800000"/>
                <a:headEnd/>
                <a:tailEnd/>
              </a:ln>
              <a:effectLst/>
            </p:spPr>
            <p:txBody>
              <a:bodyPr rtlCol="0" anchor="ctr"/>
              <a:lstStyle/>
              <a:p>
                <a:pPr algn="ctr"/>
                <a:r>
                  <a:rPr lang="en-US" sz="2400" b="1" dirty="0" smtClean="0"/>
                  <a:t>P</a:t>
                </a:r>
                <a:endParaRPr lang="en-US" sz="4000" b="1" dirty="0"/>
              </a:p>
            </p:txBody>
          </p:sp>
        </p:grpSp>
        <p:grpSp>
          <p:nvGrpSpPr>
            <p:cNvPr id="24" name="Group 20"/>
            <p:cNvGrpSpPr>
              <a:grpSpLocks noChangeAspect="1"/>
            </p:cNvGrpSpPr>
            <p:nvPr/>
          </p:nvGrpSpPr>
          <p:grpSpPr>
            <a:xfrm>
              <a:off x="1359652" y="5928262"/>
              <a:ext cx="378000" cy="378000"/>
              <a:chOff x="1000100" y="4429132"/>
              <a:chExt cx="1440000" cy="1440000"/>
            </a:xfrm>
          </p:grpSpPr>
          <p:pic>
            <p:nvPicPr>
              <p:cNvPr id="32" name="Picture 7" descr="http://www.fotosearch.com/bthumb/UNC/UNC108/u10350440.jpg"/>
              <p:cNvPicPr>
                <a:picLocks noChangeAspect="1" noChangeArrowheads="1"/>
              </p:cNvPicPr>
              <p:nvPr/>
            </p:nvPicPr>
            <p:blipFill>
              <a:blip r:embed="rId4">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095610" y="4789132"/>
                <a:ext cx="1248980" cy="720000"/>
              </a:xfrm>
              <a:prstGeom prst="rect">
                <a:avLst/>
              </a:prstGeom>
              <a:noFill/>
              <a:ln w="28575">
                <a:noFill/>
              </a:ln>
            </p:spPr>
          </p:pic>
          <p:sp>
            <p:nvSpPr>
              <p:cNvPr id="33" name="Oval 32"/>
              <p:cNvSpPr/>
              <p:nvPr/>
            </p:nvSpPr>
            <p:spPr bwMode="auto">
              <a:xfrm>
                <a:off x="1000100" y="4429132"/>
                <a:ext cx="1440000" cy="1440000"/>
              </a:xfrm>
              <a:prstGeom prst="ellipse">
                <a:avLst/>
              </a:prstGeom>
              <a:noFill/>
              <a:ln w="28575">
                <a:solidFill>
                  <a:schemeClr val="tx1"/>
                </a:solidFill>
                <a:miter lim="800000"/>
                <a:headEnd/>
                <a:tailEnd/>
              </a:ln>
              <a:effectLst/>
            </p:spPr>
            <p:txBody>
              <a:bodyPr rtlCol="0" anchor="ctr"/>
              <a:lstStyle/>
              <a:p>
                <a:pPr algn="ctr"/>
                <a:r>
                  <a:rPr lang="en-US" sz="2400" b="1" dirty="0" smtClean="0"/>
                  <a:t>J</a:t>
                </a:r>
                <a:endParaRPr lang="en-US" sz="4000" b="1" dirty="0"/>
              </a:p>
            </p:txBody>
          </p:sp>
        </p:grpSp>
        <p:sp>
          <p:nvSpPr>
            <p:cNvPr id="25" name="Rectangle 24"/>
            <p:cNvSpPr/>
            <p:nvPr/>
          </p:nvSpPr>
          <p:spPr bwMode="auto">
            <a:xfrm>
              <a:off x="2342966" y="3946453"/>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26" name="Picture 1" descr="C:\Users\Diha\Pictures\LDDScreenShot10.png"/>
            <p:cNvPicPr>
              <a:picLocks noChangeAspect="1" noChangeArrowheads="1"/>
            </p:cNvPicPr>
            <p:nvPr/>
          </p:nvPicPr>
          <p:blipFill>
            <a:blip r:embed="rId5" cstate="print"/>
            <a:srcRect/>
            <a:stretch>
              <a:fillRect/>
            </a:stretch>
          </p:blipFill>
          <p:spPr bwMode="auto">
            <a:xfrm>
              <a:off x="992359" y="4980034"/>
              <a:ext cx="750099" cy="474719"/>
            </a:xfrm>
            <a:prstGeom prst="rect">
              <a:avLst/>
            </a:prstGeom>
            <a:noFill/>
          </p:spPr>
        </p:pic>
        <p:sp>
          <p:nvSpPr>
            <p:cNvPr id="27" name="Rectangle 26"/>
            <p:cNvSpPr/>
            <p:nvPr/>
          </p:nvSpPr>
          <p:spPr bwMode="auto">
            <a:xfrm>
              <a:off x="884966" y="4242415"/>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28" name="Rectangle 27"/>
            <p:cNvSpPr/>
            <p:nvPr/>
          </p:nvSpPr>
          <p:spPr bwMode="auto">
            <a:xfrm>
              <a:off x="1153774" y="3946453"/>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YELLOW YOSHI</a:t>
              </a:r>
              <a:endParaRPr lang="en-US" sz="1400" b="1" spc="-80" dirty="0">
                <a:solidFill>
                  <a:schemeClr val="accent6"/>
                </a:solidFill>
              </a:endParaRPr>
            </a:p>
          </p:txBody>
        </p:sp>
        <p:sp>
          <p:nvSpPr>
            <p:cNvPr id="29" name="Rectangle 28"/>
            <p:cNvSpPr/>
            <p:nvPr/>
          </p:nvSpPr>
          <p:spPr bwMode="auto">
            <a:xfrm>
              <a:off x="884966" y="3946453"/>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30" name="TextBox 29"/>
            <p:cNvSpPr txBox="1"/>
            <p:nvPr/>
          </p:nvSpPr>
          <p:spPr>
            <a:xfrm>
              <a:off x="867024" y="3930650"/>
              <a:ext cx="269626" cy="338554"/>
            </a:xfrm>
            <a:prstGeom prst="rect">
              <a:avLst/>
            </a:prstGeom>
            <a:noFill/>
          </p:spPr>
          <p:txBody>
            <a:bodyPr wrap="none" rtlCol="0" anchor="ctr">
              <a:spAutoFit/>
            </a:bodyPr>
            <a:lstStyle/>
            <a:p>
              <a:pPr algn="ctr"/>
              <a:r>
                <a:rPr lang="nl-BE" sz="1600" b="1" spc="-150" dirty="0" smtClean="0"/>
                <a:t>1</a:t>
              </a:r>
              <a:endParaRPr lang="nl-BE" sz="1600" b="1" spc="-150" dirty="0"/>
            </a:p>
          </p:txBody>
        </p:sp>
        <p:pic>
          <p:nvPicPr>
            <p:cNvPr id="31" name="Picture 4" descr="http://images.wikia.com/fantendo/images/9/97/Little_Yoshi.png"/>
            <p:cNvPicPr>
              <a:picLocks noChangeAspect="1" noChangeArrowheads="1"/>
            </p:cNvPicPr>
            <p:nvPr/>
          </p:nvPicPr>
          <p:blipFill>
            <a:blip r:embed="rId6" cstate="print"/>
            <a:srcRect/>
            <a:stretch>
              <a:fillRect/>
            </a:stretch>
          </p:blipFill>
          <p:spPr bwMode="auto">
            <a:xfrm>
              <a:off x="1581722" y="4276025"/>
              <a:ext cx="985205" cy="1539000"/>
            </a:xfrm>
            <a:prstGeom prst="rect">
              <a:avLst/>
            </a:prstGeom>
            <a:noFill/>
          </p:spPr>
        </p:pic>
      </p:grpSp>
      <p:grpSp>
        <p:nvGrpSpPr>
          <p:cNvPr id="36" name="Group 35"/>
          <p:cNvGrpSpPr>
            <a:grpSpLocks noChangeAspect="1"/>
          </p:cNvGrpSpPr>
          <p:nvPr/>
        </p:nvGrpSpPr>
        <p:grpSpPr>
          <a:xfrm>
            <a:off x="7327900" y="251745"/>
            <a:ext cx="756000" cy="756000"/>
            <a:chOff x="5520100" y="5340350"/>
            <a:chExt cx="504000" cy="504000"/>
          </a:xfrm>
        </p:grpSpPr>
        <p:pic>
          <p:nvPicPr>
            <p:cNvPr id="37" name="Picture 7" descr="http://www.fotosearch.com/bthumb/UNC/UNC108/u10350440.jpg"/>
            <p:cNvPicPr>
              <a:picLocks noChangeAspect="1" noChangeArrowheads="1"/>
            </p:cNvPicPr>
            <p:nvPr/>
          </p:nvPicPr>
          <p:blipFill>
            <a:blip r:embed="rId4">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5553529" y="5466350"/>
              <a:ext cx="437143" cy="252000"/>
            </a:xfrm>
            <a:prstGeom prst="rect">
              <a:avLst/>
            </a:prstGeom>
            <a:noFill/>
            <a:ln w="28575">
              <a:noFill/>
            </a:ln>
          </p:spPr>
        </p:pic>
        <p:sp>
          <p:nvSpPr>
            <p:cNvPr id="38" name="Oval 37"/>
            <p:cNvSpPr/>
            <p:nvPr/>
          </p:nvSpPr>
          <p:spPr bwMode="auto">
            <a:xfrm>
              <a:off x="5520100" y="5340350"/>
              <a:ext cx="504000" cy="504000"/>
            </a:xfrm>
            <a:prstGeom prst="ellipse">
              <a:avLst/>
            </a:prstGeom>
            <a:noFill/>
            <a:ln w="38100">
              <a:solidFill>
                <a:schemeClr val="tx1"/>
              </a:solidFill>
              <a:miter lim="800000"/>
              <a:headEnd/>
              <a:tailEnd/>
            </a:ln>
            <a:effectLst/>
          </p:spPr>
          <p:txBody>
            <a:bodyPr rtlCol="0" anchor="ctr"/>
            <a:lstStyle/>
            <a:p>
              <a:pPr algn="ctr"/>
              <a:r>
                <a:rPr lang="en-US" sz="4800" b="1" dirty="0" smtClean="0"/>
                <a:t>P</a:t>
              </a:r>
              <a:endParaRPr lang="en-US" sz="4800" b="1" dirty="0"/>
            </a:p>
          </p:txBody>
        </p:sp>
      </p:grpSp>
      <p:pic>
        <p:nvPicPr>
          <p:cNvPr id="39" name="Picture 4" descr="http://images.wikia.com/fantendo/images/9/97/Little_Yoshi.png"/>
          <p:cNvPicPr>
            <a:picLocks noChangeAspect="1" noChangeArrowheads="1"/>
          </p:cNvPicPr>
          <p:nvPr/>
        </p:nvPicPr>
        <p:blipFill>
          <a:blip r:embed="rId7" cstate="print"/>
          <a:srcRect/>
          <a:stretch>
            <a:fillRect/>
          </a:stretch>
        </p:blipFill>
        <p:spPr bwMode="auto">
          <a:xfrm>
            <a:off x="6483350" y="269745"/>
            <a:ext cx="460914" cy="72000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grpSp>
        <p:nvGrpSpPr>
          <p:cNvPr id="36" name="Group 330"/>
          <p:cNvGrpSpPr/>
          <p:nvPr/>
        </p:nvGrpSpPr>
        <p:grpSpPr>
          <a:xfrm>
            <a:off x="6705600" y="3297200"/>
            <a:ext cx="1890000" cy="2700000"/>
            <a:chOff x="817466" y="3880496"/>
            <a:chExt cx="1890000" cy="2700000"/>
          </a:xfrm>
        </p:grpSpPr>
        <p:sp>
          <p:nvSpPr>
            <p:cNvPr id="37" name="Rectangle 36"/>
            <p:cNvSpPr/>
            <p:nvPr/>
          </p:nvSpPr>
          <p:spPr bwMode="auto">
            <a:xfrm>
              <a:off x="817466" y="3880496"/>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38" name="Rectangle 37"/>
            <p:cNvSpPr/>
            <p:nvPr/>
          </p:nvSpPr>
          <p:spPr bwMode="auto">
            <a:xfrm>
              <a:off x="884966" y="3947996"/>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39" name="Picture 4" descr="http://cache.lego.com/images/factory/pab/bricks/4220634_8.jpg"/>
            <p:cNvPicPr>
              <a:picLocks noChangeAspect="1" noChangeArrowheads="1"/>
            </p:cNvPicPr>
            <p:nvPr/>
          </p:nvPicPr>
          <p:blipFill>
            <a:blip r:embed="rId3"/>
            <a:srcRect/>
            <a:stretch>
              <a:fillRect/>
            </a:stretch>
          </p:blipFill>
          <p:spPr bwMode="auto">
            <a:xfrm>
              <a:off x="2356466" y="3959434"/>
              <a:ext cx="270000" cy="270000"/>
            </a:xfrm>
            <a:prstGeom prst="rect">
              <a:avLst/>
            </a:prstGeom>
            <a:noFill/>
          </p:spPr>
        </p:pic>
        <p:sp>
          <p:nvSpPr>
            <p:cNvPr id="40" name="Rectangle 39"/>
            <p:cNvSpPr/>
            <p:nvPr/>
          </p:nvSpPr>
          <p:spPr bwMode="auto">
            <a:xfrm>
              <a:off x="884966" y="5823963"/>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41" name="Rectangle 40"/>
            <p:cNvSpPr/>
            <p:nvPr/>
          </p:nvSpPr>
          <p:spPr bwMode="auto">
            <a:xfrm>
              <a:off x="884966" y="4242415"/>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42" name="TextBox 41"/>
            <p:cNvSpPr txBox="1"/>
            <p:nvPr/>
          </p:nvSpPr>
          <p:spPr>
            <a:xfrm>
              <a:off x="1316850" y="6269888"/>
              <a:ext cx="359714" cy="196207"/>
            </a:xfrm>
            <a:prstGeom prst="rect">
              <a:avLst/>
            </a:prstGeom>
            <a:noFill/>
          </p:spPr>
          <p:txBody>
            <a:bodyPr wrap="none" rtlCol="0">
              <a:spAutoFit/>
            </a:bodyPr>
            <a:lstStyle/>
            <a:p>
              <a:r>
                <a:rPr lang="en-US" sz="1100" b="1" spc="-100" dirty="0" smtClean="0"/>
                <a:t>2 days</a:t>
              </a:r>
              <a:endParaRPr lang="en-US" sz="1100" b="1" spc="-100" dirty="0"/>
            </a:p>
          </p:txBody>
        </p:sp>
        <p:sp>
          <p:nvSpPr>
            <p:cNvPr id="43" name="TextBox 42"/>
            <p:cNvSpPr txBox="1"/>
            <p:nvPr/>
          </p:nvSpPr>
          <p:spPr>
            <a:xfrm>
              <a:off x="889206" y="6269888"/>
              <a:ext cx="359714" cy="196207"/>
            </a:xfrm>
            <a:prstGeom prst="rect">
              <a:avLst/>
            </a:prstGeom>
            <a:noFill/>
          </p:spPr>
          <p:txBody>
            <a:bodyPr wrap="none" rtlCol="0">
              <a:spAutoFit/>
            </a:bodyPr>
            <a:lstStyle/>
            <a:p>
              <a:r>
                <a:rPr lang="en-US" sz="1100" b="1" spc="-100" dirty="0" smtClean="0"/>
                <a:t>4 days</a:t>
              </a:r>
              <a:endParaRPr lang="en-US" sz="1100" b="1" spc="-100" dirty="0"/>
            </a:p>
          </p:txBody>
        </p:sp>
        <p:grpSp>
          <p:nvGrpSpPr>
            <p:cNvPr id="44" name="Group 17"/>
            <p:cNvGrpSpPr>
              <a:grpSpLocks noChangeAspect="1"/>
            </p:cNvGrpSpPr>
            <p:nvPr/>
          </p:nvGrpSpPr>
          <p:grpSpPr>
            <a:xfrm>
              <a:off x="932008" y="5928262"/>
              <a:ext cx="378000" cy="378000"/>
              <a:chOff x="1000100" y="4429132"/>
              <a:chExt cx="1440000" cy="1440000"/>
            </a:xfrm>
          </p:grpSpPr>
          <p:pic>
            <p:nvPicPr>
              <p:cNvPr id="55" name="Picture 7" descr="http://www.fotosearch.com/bthumb/UNC/UNC108/u10350440.jpg"/>
              <p:cNvPicPr>
                <a:picLocks noChangeAspect="1" noChangeArrowheads="1"/>
              </p:cNvPicPr>
              <p:nvPr/>
            </p:nvPicPr>
            <p:blipFill>
              <a:blip r:embed="rId4">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095610" y="4789132"/>
                <a:ext cx="1248980" cy="720000"/>
              </a:xfrm>
              <a:prstGeom prst="rect">
                <a:avLst/>
              </a:prstGeom>
              <a:noFill/>
              <a:ln w="28575">
                <a:noFill/>
              </a:ln>
            </p:spPr>
          </p:pic>
          <p:sp>
            <p:nvSpPr>
              <p:cNvPr id="56" name="Oval 55"/>
              <p:cNvSpPr/>
              <p:nvPr/>
            </p:nvSpPr>
            <p:spPr bwMode="auto">
              <a:xfrm>
                <a:off x="1000100" y="4429132"/>
                <a:ext cx="1440000" cy="1440000"/>
              </a:xfrm>
              <a:prstGeom prst="ellipse">
                <a:avLst/>
              </a:prstGeom>
              <a:noFill/>
              <a:ln w="28575">
                <a:solidFill>
                  <a:schemeClr val="tx1"/>
                </a:solidFill>
                <a:miter lim="800000"/>
                <a:headEnd/>
                <a:tailEnd/>
              </a:ln>
              <a:effectLst/>
            </p:spPr>
            <p:txBody>
              <a:bodyPr rtlCol="0" anchor="ctr"/>
              <a:lstStyle/>
              <a:p>
                <a:pPr algn="ctr"/>
                <a:r>
                  <a:rPr lang="en-US" sz="2400" b="1" dirty="0" smtClean="0"/>
                  <a:t>P</a:t>
                </a:r>
                <a:endParaRPr lang="en-US" sz="4000" b="1" dirty="0"/>
              </a:p>
            </p:txBody>
          </p:sp>
        </p:grpSp>
        <p:grpSp>
          <p:nvGrpSpPr>
            <p:cNvPr id="45" name="Group 43"/>
            <p:cNvGrpSpPr>
              <a:grpSpLocks noChangeAspect="1"/>
            </p:cNvGrpSpPr>
            <p:nvPr/>
          </p:nvGrpSpPr>
          <p:grpSpPr>
            <a:xfrm>
              <a:off x="1359653" y="5928262"/>
              <a:ext cx="378000" cy="378000"/>
              <a:chOff x="1000100" y="4429132"/>
              <a:chExt cx="1440000" cy="1440000"/>
            </a:xfrm>
          </p:grpSpPr>
          <p:pic>
            <p:nvPicPr>
              <p:cNvPr id="53" name="Picture 7" descr="http://www.fotosearch.com/bthumb/UNC/UNC108/u10350440.jpg"/>
              <p:cNvPicPr>
                <a:picLocks noChangeAspect="1" noChangeArrowheads="1"/>
              </p:cNvPicPr>
              <p:nvPr/>
            </p:nvPicPr>
            <p:blipFill>
              <a:blip r:embed="rId4">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095610" y="4789132"/>
                <a:ext cx="1248980" cy="720000"/>
              </a:xfrm>
              <a:prstGeom prst="rect">
                <a:avLst/>
              </a:prstGeom>
              <a:noFill/>
              <a:ln w="28575">
                <a:noFill/>
              </a:ln>
            </p:spPr>
          </p:pic>
          <p:sp>
            <p:nvSpPr>
              <p:cNvPr id="54" name="Oval 53"/>
              <p:cNvSpPr/>
              <p:nvPr/>
            </p:nvSpPr>
            <p:spPr bwMode="auto">
              <a:xfrm>
                <a:off x="1000100" y="4429132"/>
                <a:ext cx="1440000" cy="1440000"/>
              </a:xfrm>
              <a:prstGeom prst="ellipse">
                <a:avLst/>
              </a:prstGeom>
              <a:noFill/>
              <a:ln w="28575">
                <a:solidFill>
                  <a:schemeClr val="tx1"/>
                </a:solidFill>
                <a:miter lim="800000"/>
                <a:headEnd/>
                <a:tailEnd/>
              </a:ln>
              <a:effectLst/>
            </p:spPr>
            <p:txBody>
              <a:bodyPr rtlCol="0" anchor="ctr"/>
              <a:lstStyle/>
              <a:p>
                <a:pPr algn="ctr"/>
                <a:r>
                  <a:rPr lang="en-US" sz="2400" b="1" dirty="0" smtClean="0"/>
                  <a:t>J</a:t>
                </a:r>
                <a:endParaRPr lang="en-US" sz="4000" b="1" dirty="0"/>
              </a:p>
            </p:txBody>
          </p:sp>
        </p:grpSp>
        <p:pic>
          <p:nvPicPr>
            <p:cNvPr id="46" name="Picture 2" descr="http://www.marcofolio.net/images/stories/art/inspiration/game_heroes/yoshi.jpg"/>
            <p:cNvPicPr>
              <a:picLocks noChangeAspect="1" noChangeArrowheads="1"/>
            </p:cNvPicPr>
            <p:nvPr/>
          </p:nvPicPr>
          <p:blipFill>
            <a:blip r:embed="rId5" cstate="print"/>
            <a:srcRect/>
            <a:stretch>
              <a:fillRect/>
            </a:stretch>
          </p:blipFill>
          <p:spPr bwMode="auto">
            <a:xfrm>
              <a:off x="956917" y="4356645"/>
              <a:ext cx="997537" cy="1350000"/>
            </a:xfrm>
            <a:prstGeom prst="rect">
              <a:avLst/>
            </a:prstGeom>
            <a:noFill/>
          </p:spPr>
        </p:pic>
        <p:sp>
          <p:nvSpPr>
            <p:cNvPr id="47" name="Rectangle 46"/>
            <p:cNvSpPr/>
            <p:nvPr/>
          </p:nvSpPr>
          <p:spPr bwMode="auto">
            <a:xfrm>
              <a:off x="2342966" y="3946453"/>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48" name="Picture 1" descr="C:\Users\Diha\Pictures\LDDScreenShot10.png"/>
            <p:cNvPicPr>
              <a:picLocks noChangeAspect="1" noChangeArrowheads="1"/>
            </p:cNvPicPr>
            <p:nvPr/>
          </p:nvPicPr>
          <p:blipFill>
            <a:blip r:embed="rId6" cstate="print"/>
            <a:srcRect/>
            <a:stretch>
              <a:fillRect/>
            </a:stretch>
          </p:blipFill>
          <p:spPr bwMode="auto">
            <a:xfrm>
              <a:off x="1867751" y="5220879"/>
              <a:ext cx="750099" cy="474719"/>
            </a:xfrm>
            <a:prstGeom prst="rect">
              <a:avLst/>
            </a:prstGeom>
            <a:noFill/>
          </p:spPr>
        </p:pic>
        <p:sp>
          <p:nvSpPr>
            <p:cNvPr id="49" name="Rectangle 48"/>
            <p:cNvSpPr/>
            <p:nvPr/>
          </p:nvSpPr>
          <p:spPr bwMode="auto">
            <a:xfrm>
              <a:off x="884966" y="4242415"/>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50" name="Rectangle 49"/>
            <p:cNvSpPr/>
            <p:nvPr/>
          </p:nvSpPr>
          <p:spPr bwMode="auto">
            <a:xfrm>
              <a:off x="1153774" y="3946453"/>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YOSHI</a:t>
              </a:r>
              <a:endParaRPr lang="en-US" sz="1900" b="1" spc="-80" dirty="0">
                <a:solidFill>
                  <a:schemeClr val="accent6"/>
                </a:solidFill>
              </a:endParaRPr>
            </a:p>
          </p:txBody>
        </p:sp>
        <p:sp>
          <p:nvSpPr>
            <p:cNvPr id="51" name="Rectangle 50"/>
            <p:cNvSpPr/>
            <p:nvPr/>
          </p:nvSpPr>
          <p:spPr bwMode="auto">
            <a:xfrm>
              <a:off x="884966" y="3946453"/>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52" name="TextBox 51"/>
            <p:cNvSpPr txBox="1"/>
            <p:nvPr/>
          </p:nvSpPr>
          <p:spPr>
            <a:xfrm>
              <a:off x="867024" y="3930650"/>
              <a:ext cx="269626" cy="338554"/>
            </a:xfrm>
            <a:prstGeom prst="rect">
              <a:avLst/>
            </a:prstGeom>
            <a:noFill/>
          </p:spPr>
          <p:txBody>
            <a:bodyPr wrap="none" rtlCol="0" anchor="ctr">
              <a:spAutoFit/>
            </a:bodyPr>
            <a:lstStyle/>
            <a:p>
              <a:pPr algn="ctr"/>
              <a:r>
                <a:rPr lang="nl-BE" sz="1600" b="1" spc="-150" dirty="0" smtClean="0"/>
                <a:t>2</a:t>
              </a:r>
              <a:endParaRPr lang="nl-BE" sz="1600" b="1" spc="-150" dirty="0"/>
            </a:p>
          </p:txBody>
        </p:sp>
      </p:grpSp>
      <p:pic>
        <p:nvPicPr>
          <p:cNvPr id="57" name="Picture 2" descr="http://www.marcofolio.net/images/stories/art/inspiration/game_heroes/yoshi.jpg"/>
          <p:cNvPicPr>
            <a:picLocks noChangeAspect="1" noChangeArrowheads="1"/>
          </p:cNvPicPr>
          <p:nvPr/>
        </p:nvPicPr>
        <p:blipFill>
          <a:blip r:embed="rId7" cstate="print"/>
          <a:srcRect/>
          <a:stretch>
            <a:fillRect/>
          </a:stretch>
        </p:blipFill>
        <p:spPr bwMode="auto">
          <a:xfrm>
            <a:off x="6483350" y="269745"/>
            <a:ext cx="532020" cy="720000"/>
          </a:xfrm>
          <a:prstGeom prst="rect">
            <a:avLst/>
          </a:prstGeom>
          <a:noFill/>
        </p:spPr>
      </p:pic>
      <p:grpSp>
        <p:nvGrpSpPr>
          <p:cNvPr id="58" name="Group 57"/>
          <p:cNvGrpSpPr>
            <a:grpSpLocks noChangeAspect="1"/>
          </p:cNvGrpSpPr>
          <p:nvPr/>
        </p:nvGrpSpPr>
        <p:grpSpPr>
          <a:xfrm>
            <a:off x="7327900" y="251745"/>
            <a:ext cx="756000" cy="756000"/>
            <a:chOff x="5520100" y="5340350"/>
            <a:chExt cx="504000" cy="504000"/>
          </a:xfrm>
        </p:grpSpPr>
        <p:pic>
          <p:nvPicPr>
            <p:cNvPr id="59" name="Picture 58" descr="http://www.fotosearch.com/bthumb/UNC/UNC108/u10350440.jpg"/>
            <p:cNvPicPr>
              <a:picLocks noChangeAspect="1" noChangeArrowheads="1"/>
            </p:cNvPicPr>
            <p:nvPr/>
          </p:nvPicPr>
          <p:blipFill>
            <a:blip r:embed="rId4">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5553529" y="5466350"/>
              <a:ext cx="437143" cy="252000"/>
            </a:xfrm>
            <a:prstGeom prst="rect">
              <a:avLst/>
            </a:prstGeom>
            <a:noFill/>
            <a:ln w="28575">
              <a:noFill/>
            </a:ln>
          </p:spPr>
        </p:pic>
        <p:sp>
          <p:nvSpPr>
            <p:cNvPr id="60" name="Oval 59"/>
            <p:cNvSpPr/>
            <p:nvPr/>
          </p:nvSpPr>
          <p:spPr bwMode="auto">
            <a:xfrm>
              <a:off x="5520100" y="5340350"/>
              <a:ext cx="504000" cy="504000"/>
            </a:xfrm>
            <a:prstGeom prst="ellipse">
              <a:avLst/>
            </a:prstGeom>
            <a:noFill/>
            <a:ln w="38100">
              <a:solidFill>
                <a:schemeClr val="tx1"/>
              </a:solidFill>
              <a:miter lim="800000"/>
              <a:headEnd/>
              <a:tailEnd/>
            </a:ln>
            <a:effectLst/>
          </p:spPr>
          <p:txBody>
            <a:bodyPr rtlCol="0" anchor="ctr"/>
            <a:lstStyle/>
            <a:p>
              <a:pPr algn="ctr"/>
              <a:r>
                <a:rPr lang="en-US" sz="4800" b="1" dirty="0" smtClean="0"/>
                <a:t>J</a:t>
              </a:r>
              <a:endParaRPr lang="en-US" sz="4800" b="1" dirty="0"/>
            </a:p>
          </p:txBody>
        </p: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grpSp>
        <p:nvGrpSpPr>
          <p:cNvPr id="35" name="Group 331"/>
          <p:cNvGrpSpPr/>
          <p:nvPr/>
        </p:nvGrpSpPr>
        <p:grpSpPr>
          <a:xfrm>
            <a:off x="6705600" y="3297200"/>
            <a:ext cx="1890000" cy="2700000"/>
            <a:chOff x="817466" y="895350"/>
            <a:chExt cx="1890000" cy="2700000"/>
          </a:xfrm>
        </p:grpSpPr>
        <p:grpSp>
          <p:nvGrpSpPr>
            <p:cNvPr id="36" name="Group 31"/>
            <p:cNvGrpSpPr/>
            <p:nvPr/>
          </p:nvGrpSpPr>
          <p:grpSpPr>
            <a:xfrm>
              <a:off x="817466" y="895350"/>
              <a:ext cx="1890000" cy="2700000"/>
              <a:chOff x="4216562" y="1268199"/>
              <a:chExt cx="2520000" cy="3600000"/>
            </a:xfrm>
          </p:grpSpPr>
          <p:sp>
            <p:nvSpPr>
              <p:cNvPr id="84" name="Rectangle 83"/>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85" name="Rectangle 84"/>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pic>
          <p:nvPicPr>
            <p:cNvPr id="44" name="Picture 6" descr="http://cache.lego.com/images/factory/pab/bricks/300528_8.jpg"/>
            <p:cNvPicPr>
              <a:picLocks noChangeAspect="1" noChangeArrowheads="1"/>
            </p:cNvPicPr>
            <p:nvPr/>
          </p:nvPicPr>
          <p:blipFill>
            <a:blip r:embed="rId3"/>
            <a:srcRect/>
            <a:stretch>
              <a:fillRect/>
            </a:stretch>
          </p:blipFill>
          <p:spPr bwMode="auto">
            <a:xfrm>
              <a:off x="2356466" y="974288"/>
              <a:ext cx="270000" cy="270000"/>
            </a:xfrm>
            <a:prstGeom prst="rect">
              <a:avLst/>
            </a:prstGeom>
            <a:noFill/>
          </p:spPr>
        </p:pic>
        <p:sp>
          <p:nvSpPr>
            <p:cNvPr id="45" name="Rectangle 53"/>
            <p:cNvSpPr/>
            <p:nvPr/>
          </p:nvSpPr>
          <p:spPr bwMode="auto">
            <a:xfrm>
              <a:off x="884966" y="2838817"/>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sz="1400" dirty="0"/>
            </a:p>
          </p:txBody>
        </p:sp>
        <p:sp>
          <p:nvSpPr>
            <p:cNvPr id="58" name="Rectangle 57"/>
            <p:cNvSpPr/>
            <p:nvPr/>
          </p:nvSpPr>
          <p:spPr bwMode="auto">
            <a:xfrm>
              <a:off x="884966" y="1257269"/>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61" name="Rectangle 60"/>
            <p:cNvSpPr/>
            <p:nvPr/>
          </p:nvSpPr>
          <p:spPr bwMode="auto">
            <a:xfrm>
              <a:off x="2342966" y="96130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62" name="Picture 3"/>
            <p:cNvPicPr>
              <a:picLocks noChangeAspect="1" noChangeArrowheads="1"/>
            </p:cNvPicPr>
            <p:nvPr/>
          </p:nvPicPr>
          <p:blipFill>
            <a:blip r:embed="rId4"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986240" y="3010225"/>
              <a:ext cx="291299" cy="243782"/>
            </a:xfrm>
            <a:prstGeom prst="rect">
              <a:avLst/>
            </a:prstGeom>
            <a:noFill/>
            <a:ln>
              <a:noFill/>
            </a:ln>
          </p:spPr>
        </p:pic>
        <p:sp>
          <p:nvSpPr>
            <p:cNvPr id="63" name="Oval 62"/>
            <p:cNvSpPr/>
            <p:nvPr/>
          </p:nvSpPr>
          <p:spPr bwMode="auto">
            <a:xfrm>
              <a:off x="932001" y="2943116"/>
              <a:ext cx="378000" cy="378000"/>
            </a:xfrm>
            <a:prstGeom prst="ellipse">
              <a:avLst/>
            </a:prstGeom>
            <a:noFill/>
            <a:ln w="19050">
              <a:solidFill>
                <a:schemeClr val="tx1"/>
              </a:solidFill>
              <a:miter lim="800000"/>
              <a:headEnd/>
              <a:tailEnd/>
            </a:ln>
            <a:effectLst/>
          </p:spPr>
          <p:txBody>
            <a:bodyPr rtlCol="0" anchor="ctr"/>
            <a:lstStyle/>
            <a:p>
              <a:pPr algn="ctr"/>
              <a:endParaRPr lang="nl-BE" sz="600" b="1" spc="-20" dirty="0"/>
            </a:p>
          </p:txBody>
        </p:sp>
        <p:sp>
          <p:nvSpPr>
            <p:cNvPr id="64" name="TextBox 63"/>
            <p:cNvSpPr txBox="1"/>
            <p:nvPr/>
          </p:nvSpPr>
          <p:spPr>
            <a:xfrm>
              <a:off x="945695" y="3039083"/>
              <a:ext cx="350613" cy="184666"/>
            </a:xfrm>
            <a:prstGeom prst="rect">
              <a:avLst/>
            </a:prstGeom>
            <a:noFill/>
          </p:spPr>
          <p:txBody>
            <a:bodyPr wrap="square" rtlCol="0" anchor="ctr">
              <a:spAutoFit/>
            </a:bodyPr>
            <a:lstStyle/>
            <a:p>
              <a:pPr algn="ctr"/>
              <a:r>
                <a:rPr lang="nl-BE" sz="600" b="1" spc="-20" dirty="0" smtClean="0"/>
                <a:t>BACK</a:t>
              </a:r>
              <a:endParaRPr lang="nl-BE" sz="600" b="1" spc="-20" dirty="0"/>
            </a:p>
          </p:txBody>
        </p:sp>
        <p:pic>
          <p:nvPicPr>
            <p:cNvPr id="65" name="Picture 3"/>
            <p:cNvPicPr>
              <a:picLocks noChangeAspect="1" noChangeArrowheads="1"/>
            </p:cNvPicPr>
            <p:nvPr/>
          </p:nvPicPr>
          <p:blipFill>
            <a:blip r:embed="rId4"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412952" y="3010225"/>
              <a:ext cx="291065" cy="243782"/>
            </a:xfrm>
            <a:prstGeom prst="rect">
              <a:avLst/>
            </a:prstGeom>
            <a:noFill/>
            <a:ln>
              <a:noFill/>
            </a:ln>
          </p:spPr>
        </p:pic>
        <p:sp>
          <p:nvSpPr>
            <p:cNvPr id="66" name="Oval 11"/>
            <p:cNvSpPr/>
            <p:nvPr/>
          </p:nvSpPr>
          <p:spPr bwMode="auto">
            <a:xfrm>
              <a:off x="1359798" y="2943116"/>
              <a:ext cx="377697" cy="378000"/>
            </a:xfrm>
            <a:prstGeom prst="ellipse">
              <a:avLst/>
            </a:prstGeom>
            <a:noFill/>
            <a:ln w="19050">
              <a:solidFill>
                <a:schemeClr val="tx1"/>
              </a:solidFill>
              <a:miter lim="800000"/>
              <a:headEnd/>
              <a:tailEnd/>
            </a:ln>
            <a:effectLst/>
          </p:spPr>
          <p:txBody>
            <a:bodyPr rtlCol="0" anchor="ctr"/>
            <a:lstStyle/>
            <a:p>
              <a:pPr algn="ctr"/>
              <a:endParaRPr lang="nl-BE" sz="800" b="1" spc="-40" dirty="0"/>
            </a:p>
          </p:txBody>
        </p:sp>
        <p:sp>
          <p:nvSpPr>
            <p:cNvPr id="67" name="TextBox 66"/>
            <p:cNvSpPr txBox="1"/>
            <p:nvPr/>
          </p:nvSpPr>
          <p:spPr>
            <a:xfrm>
              <a:off x="1359646" y="3039083"/>
              <a:ext cx="378000" cy="184666"/>
            </a:xfrm>
            <a:prstGeom prst="rect">
              <a:avLst/>
            </a:prstGeom>
            <a:noFill/>
          </p:spPr>
          <p:txBody>
            <a:bodyPr wrap="square" rtlCol="0" anchor="ctr">
              <a:spAutoFit/>
            </a:bodyPr>
            <a:lstStyle/>
            <a:p>
              <a:pPr algn="ctr"/>
              <a:r>
                <a:rPr lang="nl-BE" sz="600" b="1" spc="-40" dirty="0" smtClean="0"/>
                <a:t>FRONT</a:t>
              </a:r>
              <a:endParaRPr lang="nl-BE" sz="600" b="1" spc="-40" dirty="0"/>
            </a:p>
          </p:txBody>
        </p:sp>
        <p:pic>
          <p:nvPicPr>
            <p:cNvPr id="68" name="Picture 3"/>
            <p:cNvPicPr>
              <a:picLocks noChangeAspect="1" noChangeArrowheads="1"/>
            </p:cNvPicPr>
            <p:nvPr/>
          </p:nvPicPr>
          <p:blipFill>
            <a:blip r:embed="rId4"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841378" y="3010224"/>
              <a:ext cx="291299" cy="243782"/>
            </a:xfrm>
            <a:prstGeom prst="rect">
              <a:avLst/>
            </a:prstGeom>
            <a:noFill/>
            <a:ln>
              <a:noFill/>
            </a:ln>
          </p:spPr>
        </p:pic>
        <p:sp>
          <p:nvSpPr>
            <p:cNvPr id="69" name="Oval 11"/>
            <p:cNvSpPr/>
            <p:nvPr/>
          </p:nvSpPr>
          <p:spPr bwMode="auto">
            <a:xfrm>
              <a:off x="1787290" y="2943115"/>
              <a:ext cx="378000" cy="378000"/>
            </a:xfrm>
            <a:prstGeom prst="ellipse">
              <a:avLst/>
            </a:prstGeom>
            <a:noFill/>
            <a:ln w="19050">
              <a:solidFill>
                <a:schemeClr val="tx1"/>
              </a:solidFill>
              <a:miter lim="800000"/>
              <a:headEnd/>
              <a:tailEnd/>
            </a:ln>
            <a:effectLst/>
          </p:spPr>
          <p:txBody>
            <a:bodyPr rtlCol="0" anchor="ctr"/>
            <a:lstStyle/>
            <a:p>
              <a:pPr algn="ctr"/>
              <a:endParaRPr lang="nl-BE" sz="600" b="1" dirty="0"/>
            </a:p>
          </p:txBody>
        </p:sp>
        <p:sp>
          <p:nvSpPr>
            <p:cNvPr id="70" name="TextBox 69"/>
            <p:cNvSpPr txBox="1"/>
            <p:nvPr/>
          </p:nvSpPr>
          <p:spPr>
            <a:xfrm>
              <a:off x="1810129" y="3041468"/>
              <a:ext cx="332324" cy="184666"/>
            </a:xfrm>
            <a:prstGeom prst="rect">
              <a:avLst/>
            </a:prstGeom>
            <a:noFill/>
          </p:spPr>
          <p:txBody>
            <a:bodyPr wrap="square" rtlCol="0" anchor="ctr">
              <a:spAutoFit/>
            </a:bodyPr>
            <a:lstStyle/>
            <a:p>
              <a:pPr algn="ctr"/>
              <a:r>
                <a:rPr lang="nl-BE" sz="600" b="1" dirty="0" smtClean="0"/>
                <a:t>LEFT</a:t>
              </a:r>
              <a:endParaRPr lang="nl-BE" sz="600" b="1" dirty="0"/>
            </a:p>
          </p:txBody>
        </p:sp>
        <p:pic>
          <p:nvPicPr>
            <p:cNvPr id="71" name="Picture 3"/>
            <p:cNvPicPr>
              <a:picLocks noChangeAspect="1" noChangeArrowheads="1"/>
            </p:cNvPicPr>
            <p:nvPr/>
          </p:nvPicPr>
          <p:blipFill>
            <a:blip r:embed="rId4"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2269358" y="3010225"/>
              <a:ext cx="291299" cy="243782"/>
            </a:xfrm>
            <a:prstGeom prst="rect">
              <a:avLst/>
            </a:prstGeom>
            <a:noFill/>
            <a:ln>
              <a:noFill/>
            </a:ln>
          </p:spPr>
        </p:pic>
        <p:sp>
          <p:nvSpPr>
            <p:cNvPr id="72" name="Oval 11"/>
            <p:cNvSpPr/>
            <p:nvPr/>
          </p:nvSpPr>
          <p:spPr bwMode="auto">
            <a:xfrm>
              <a:off x="2214935" y="2943116"/>
              <a:ext cx="378000" cy="378000"/>
            </a:xfrm>
            <a:prstGeom prst="ellipse">
              <a:avLst/>
            </a:prstGeom>
            <a:noFill/>
            <a:ln w="19050">
              <a:solidFill>
                <a:schemeClr val="tx1"/>
              </a:solidFill>
              <a:miter lim="800000"/>
              <a:headEnd/>
              <a:tailEnd/>
            </a:ln>
            <a:effectLst/>
          </p:spPr>
          <p:txBody>
            <a:bodyPr rtlCol="0" anchor="ctr"/>
            <a:lstStyle/>
            <a:p>
              <a:pPr algn="ctr"/>
              <a:endParaRPr lang="nl-BE" sz="800" b="1" spc="-10" dirty="0"/>
            </a:p>
          </p:txBody>
        </p:sp>
        <p:sp>
          <p:nvSpPr>
            <p:cNvPr id="73" name="TextBox 72"/>
            <p:cNvSpPr txBox="1"/>
            <p:nvPr/>
          </p:nvSpPr>
          <p:spPr>
            <a:xfrm>
              <a:off x="2215490" y="3039083"/>
              <a:ext cx="376891" cy="184666"/>
            </a:xfrm>
            <a:prstGeom prst="rect">
              <a:avLst/>
            </a:prstGeom>
            <a:noFill/>
          </p:spPr>
          <p:txBody>
            <a:bodyPr wrap="square" rtlCol="0" anchor="ctr">
              <a:spAutoFit/>
            </a:bodyPr>
            <a:lstStyle/>
            <a:p>
              <a:pPr algn="ctr"/>
              <a:r>
                <a:rPr lang="nl-BE" sz="600" b="1" spc="-10" dirty="0" smtClean="0"/>
                <a:t>RIGHT</a:t>
              </a:r>
              <a:endParaRPr lang="nl-BE" sz="600" b="1" spc="-10" dirty="0"/>
            </a:p>
          </p:txBody>
        </p:sp>
        <p:sp>
          <p:nvSpPr>
            <p:cNvPr id="74" name="TextBox 73"/>
            <p:cNvSpPr txBox="1"/>
            <p:nvPr/>
          </p:nvSpPr>
          <p:spPr>
            <a:xfrm>
              <a:off x="1316850"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75" name="TextBox 74"/>
            <p:cNvSpPr txBox="1"/>
            <p:nvPr/>
          </p:nvSpPr>
          <p:spPr>
            <a:xfrm>
              <a:off x="889206"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76" name="TextBox 75"/>
            <p:cNvSpPr txBox="1"/>
            <p:nvPr/>
          </p:nvSpPr>
          <p:spPr>
            <a:xfrm>
              <a:off x="1744495"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77" name="TextBox 76"/>
            <p:cNvSpPr txBox="1"/>
            <p:nvPr/>
          </p:nvSpPr>
          <p:spPr>
            <a:xfrm>
              <a:off x="2172139"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pic>
          <p:nvPicPr>
            <p:cNvPr id="78" name="Picture 2" descr="http://www.helene.iseral.be/userfiles/image/nsmb-luigi3.jpg"/>
            <p:cNvPicPr>
              <a:picLocks noChangeAspect="1" noChangeArrowheads="1"/>
            </p:cNvPicPr>
            <p:nvPr/>
          </p:nvPicPr>
          <p:blipFill>
            <a:blip r:embed="rId5" cstate="print"/>
            <a:srcRect/>
            <a:stretch>
              <a:fillRect/>
            </a:stretch>
          </p:blipFill>
          <p:spPr bwMode="auto">
            <a:xfrm>
              <a:off x="1850693" y="1303999"/>
              <a:ext cx="660000" cy="1485000"/>
            </a:xfrm>
            <a:prstGeom prst="rect">
              <a:avLst/>
            </a:prstGeom>
            <a:noFill/>
          </p:spPr>
        </p:pic>
        <p:sp>
          <p:nvSpPr>
            <p:cNvPr id="79" name="Rectangle 78"/>
            <p:cNvSpPr/>
            <p:nvPr/>
          </p:nvSpPr>
          <p:spPr bwMode="auto">
            <a:xfrm>
              <a:off x="884966" y="1257269"/>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80" name="Rectangle 66"/>
            <p:cNvSpPr/>
            <p:nvPr/>
          </p:nvSpPr>
          <p:spPr bwMode="auto">
            <a:xfrm>
              <a:off x="1153774" y="96130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LUIGI</a:t>
              </a:r>
              <a:endParaRPr lang="en-US" sz="1400" b="1" spc="-80" dirty="0">
                <a:solidFill>
                  <a:schemeClr val="accent6"/>
                </a:solidFill>
              </a:endParaRPr>
            </a:p>
          </p:txBody>
        </p:sp>
        <p:sp>
          <p:nvSpPr>
            <p:cNvPr id="81" name="Rectangle 80"/>
            <p:cNvSpPr/>
            <p:nvPr/>
          </p:nvSpPr>
          <p:spPr bwMode="auto">
            <a:xfrm>
              <a:off x="884966" y="96130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82" name="TextBox 81"/>
            <p:cNvSpPr txBox="1"/>
            <p:nvPr/>
          </p:nvSpPr>
          <p:spPr>
            <a:xfrm>
              <a:off x="872316" y="937395"/>
              <a:ext cx="269626" cy="338554"/>
            </a:xfrm>
            <a:prstGeom prst="rect">
              <a:avLst/>
            </a:prstGeom>
            <a:noFill/>
          </p:spPr>
          <p:txBody>
            <a:bodyPr wrap="none" rtlCol="0" anchor="ctr">
              <a:spAutoFit/>
            </a:bodyPr>
            <a:lstStyle/>
            <a:p>
              <a:pPr algn="ctr"/>
              <a:r>
                <a:rPr lang="nl-BE" sz="1600" b="1" spc="-150" dirty="0" smtClean="0"/>
                <a:t>3</a:t>
              </a:r>
              <a:endParaRPr lang="nl-BE" sz="1600" b="1" spc="-150" dirty="0"/>
            </a:p>
          </p:txBody>
        </p:sp>
        <p:pic>
          <p:nvPicPr>
            <p:cNvPr id="83" name="Picture 5" descr="C:\Users\Diha\Pictures\LDDScreenShot1.png"/>
            <p:cNvPicPr>
              <a:picLocks noChangeAspect="1" noChangeArrowheads="1"/>
            </p:cNvPicPr>
            <p:nvPr/>
          </p:nvPicPr>
          <p:blipFill>
            <a:blip r:embed="rId6" cstate="print"/>
            <a:srcRect l="12963" r="11111"/>
            <a:stretch>
              <a:fillRect/>
            </a:stretch>
          </p:blipFill>
          <p:spPr bwMode="auto">
            <a:xfrm>
              <a:off x="978798" y="1665929"/>
              <a:ext cx="838447" cy="675000"/>
            </a:xfrm>
            <a:prstGeom prst="rect">
              <a:avLst/>
            </a:prstGeom>
            <a:noFill/>
          </p:spPr>
        </p:pic>
      </p:gr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31" name="Picture 2" descr="http://www.helene.iseral.be/userfiles/image/nsmb-luigi3.jpg"/>
          <p:cNvPicPr>
            <a:picLocks noChangeAspect="1" noChangeArrowheads="1"/>
          </p:cNvPicPr>
          <p:nvPr/>
        </p:nvPicPr>
        <p:blipFill>
          <a:blip r:embed="rId7" cstate="print"/>
          <a:srcRect/>
          <a:stretch>
            <a:fillRect/>
          </a:stretch>
        </p:blipFill>
        <p:spPr bwMode="auto">
          <a:xfrm>
            <a:off x="6527800" y="269745"/>
            <a:ext cx="320000" cy="720000"/>
          </a:xfrm>
          <a:prstGeom prst="rect">
            <a:avLst/>
          </a:prstGeom>
          <a:noFill/>
        </p:spPr>
      </p:pic>
      <p:grpSp>
        <p:nvGrpSpPr>
          <p:cNvPr id="32" name="Group 31"/>
          <p:cNvGrpSpPr>
            <a:grpSpLocks noChangeAspect="1"/>
          </p:cNvGrpSpPr>
          <p:nvPr/>
        </p:nvGrpSpPr>
        <p:grpSpPr>
          <a:xfrm>
            <a:off x="7327900" y="251745"/>
            <a:ext cx="756000" cy="756000"/>
            <a:chOff x="1680138" y="4562041"/>
            <a:chExt cx="378000" cy="378000"/>
          </a:xfrm>
        </p:grpSpPr>
        <p:pic>
          <p:nvPicPr>
            <p:cNvPr id="33" name="Picture 3"/>
            <p:cNvPicPr>
              <a:picLocks noChangeAspect="1" noChangeArrowheads="1"/>
            </p:cNvPicPr>
            <p:nvPr/>
          </p:nvPicPr>
          <p:blipFill>
            <a:blip r:embed="rId8"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734377" y="4629150"/>
              <a:ext cx="291299" cy="243782"/>
            </a:xfrm>
            <a:prstGeom prst="rect">
              <a:avLst/>
            </a:prstGeom>
            <a:noFill/>
            <a:ln>
              <a:noFill/>
            </a:ln>
          </p:spPr>
        </p:pic>
        <p:sp>
          <p:nvSpPr>
            <p:cNvPr id="34" name="Oval 33"/>
            <p:cNvSpPr/>
            <p:nvPr/>
          </p:nvSpPr>
          <p:spPr bwMode="auto">
            <a:xfrm>
              <a:off x="1680138" y="4562041"/>
              <a:ext cx="378000" cy="378000"/>
            </a:xfrm>
            <a:prstGeom prst="ellipse">
              <a:avLst/>
            </a:prstGeom>
            <a:noFill/>
            <a:ln w="38100">
              <a:solidFill>
                <a:schemeClr val="tx1"/>
              </a:solidFill>
              <a:miter lim="800000"/>
              <a:headEnd/>
              <a:tailEnd/>
            </a:ln>
            <a:effectLst/>
          </p:spPr>
          <p:txBody>
            <a:bodyPr rtlCol="0" anchor="ctr"/>
            <a:lstStyle/>
            <a:p>
              <a:pPr algn="ctr"/>
              <a:r>
                <a:rPr lang="nl-BE" sz="4800" b="1" spc="-20" dirty="0" smtClean="0"/>
                <a:t>L</a:t>
              </a:r>
              <a:endParaRPr lang="nl-BE" sz="4800" b="1" spc="-20" dirty="0"/>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smtClean="0"/>
              <a:t>If somehow you succeed in downloading and double-clicking the installation file, you are asked to enter your Product Trial Key. Obtain one yourself or enter the following one: </a:t>
            </a:r>
          </a:p>
          <a:p>
            <a:pPr algn="ctr"/>
            <a:endParaRPr lang="en-US" sz="300" b="1" dirty="0" smtClean="0"/>
          </a:p>
          <a:p>
            <a:pPr algn="ctr"/>
            <a:r>
              <a:rPr lang="en-US" b="1" dirty="0" smtClean="0"/>
              <a:t>J4WXQ-QTRJ7-VDCQF-27GFW-42X96</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pic>
        <p:nvPicPr>
          <p:cNvPr id="86018" name="Picture 2"/>
          <p:cNvPicPr>
            <a:picLocks noChangeAspect="1" noChangeArrowheads="1"/>
          </p:cNvPicPr>
          <p:nvPr/>
        </p:nvPicPr>
        <p:blipFill>
          <a:blip r:embed="rId2"/>
          <a:srcRect/>
          <a:stretch>
            <a:fillRect/>
          </a:stretch>
        </p:blipFill>
        <p:spPr bwMode="auto">
          <a:xfrm>
            <a:off x="2218855" y="2487200"/>
            <a:ext cx="5322240" cy="432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grpSp>
        <p:nvGrpSpPr>
          <p:cNvPr id="2" name="Group 331"/>
          <p:cNvGrpSpPr/>
          <p:nvPr/>
        </p:nvGrpSpPr>
        <p:grpSpPr>
          <a:xfrm>
            <a:off x="6705600" y="3297200"/>
            <a:ext cx="1890000" cy="2700000"/>
            <a:chOff x="817466" y="895350"/>
            <a:chExt cx="1890000" cy="2700000"/>
          </a:xfrm>
        </p:grpSpPr>
        <p:grpSp>
          <p:nvGrpSpPr>
            <p:cNvPr id="3" name="Group 31"/>
            <p:cNvGrpSpPr/>
            <p:nvPr/>
          </p:nvGrpSpPr>
          <p:grpSpPr>
            <a:xfrm>
              <a:off x="817466" y="895350"/>
              <a:ext cx="1890000" cy="2700000"/>
              <a:chOff x="4216562" y="1268199"/>
              <a:chExt cx="2520000" cy="3600000"/>
            </a:xfrm>
          </p:grpSpPr>
          <p:sp>
            <p:nvSpPr>
              <p:cNvPr id="84" name="Rectangle 83"/>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85" name="Rectangle 84"/>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pic>
          <p:nvPicPr>
            <p:cNvPr id="44" name="Picture 6" descr="http://cache.lego.com/images/factory/pab/bricks/300528_8.jpg"/>
            <p:cNvPicPr>
              <a:picLocks noChangeAspect="1" noChangeArrowheads="1"/>
            </p:cNvPicPr>
            <p:nvPr/>
          </p:nvPicPr>
          <p:blipFill>
            <a:blip r:embed="rId3"/>
            <a:srcRect/>
            <a:stretch>
              <a:fillRect/>
            </a:stretch>
          </p:blipFill>
          <p:spPr bwMode="auto">
            <a:xfrm>
              <a:off x="2356466" y="974288"/>
              <a:ext cx="270000" cy="270000"/>
            </a:xfrm>
            <a:prstGeom prst="rect">
              <a:avLst/>
            </a:prstGeom>
            <a:noFill/>
          </p:spPr>
        </p:pic>
        <p:sp>
          <p:nvSpPr>
            <p:cNvPr id="45" name="Rectangle 53"/>
            <p:cNvSpPr/>
            <p:nvPr/>
          </p:nvSpPr>
          <p:spPr bwMode="auto">
            <a:xfrm>
              <a:off x="884966" y="2838817"/>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sz="1400" dirty="0"/>
            </a:p>
          </p:txBody>
        </p:sp>
        <p:sp>
          <p:nvSpPr>
            <p:cNvPr id="58" name="Rectangle 57"/>
            <p:cNvSpPr/>
            <p:nvPr/>
          </p:nvSpPr>
          <p:spPr bwMode="auto">
            <a:xfrm>
              <a:off x="884966" y="1257269"/>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61" name="Rectangle 60"/>
            <p:cNvSpPr/>
            <p:nvPr/>
          </p:nvSpPr>
          <p:spPr bwMode="auto">
            <a:xfrm>
              <a:off x="2342966" y="96130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62" name="Picture 3"/>
            <p:cNvPicPr>
              <a:picLocks noChangeAspect="1" noChangeArrowheads="1"/>
            </p:cNvPicPr>
            <p:nvPr/>
          </p:nvPicPr>
          <p:blipFill>
            <a:blip r:embed="rId4"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986240" y="3010225"/>
              <a:ext cx="291299" cy="243782"/>
            </a:xfrm>
            <a:prstGeom prst="rect">
              <a:avLst/>
            </a:prstGeom>
            <a:noFill/>
            <a:ln>
              <a:noFill/>
            </a:ln>
          </p:spPr>
        </p:pic>
        <p:sp>
          <p:nvSpPr>
            <p:cNvPr id="63" name="Oval 62"/>
            <p:cNvSpPr/>
            <p:nvPr/>
          </p:nvSpPr>
          <p:spPr bwMode="auto">
            <a:xfrm>
              <a:off x="932001" y="2943116"/>
              <a:ext cx="378000" cy="378000"/>
            </a:xfrm>
            <a:prstGeom prst="ellipse">
              <a:avLst/>
            </a:prstGeom>
            <a:noFill/>
            <a:ln w="19050">
              <a:solidFill>
                <a:schemeClr val="tx1"/>
              </a:solidFill>
              <a:miter lim="800000"/>
              <a:headEnd/>
              <a:tailEnd/>
            </a:ln>
            <a:effectLst/>
          </p:spPr>
          <p:txBody>
            <a:bodyPr rtlCol="0" anchor="ctr"/>
            <a:lstStyle/>
            <a:p>
              <a:pPr algn="ctr"/>
              <a:endParaRPr lang="nl-BE" sz="600" b="1" spc="-20" dirty="0"/>
            </a:p>
          </p:txBody>
        </p:sp>
        <p:sp>
          <p:nvSpPr>
            <p:cNvPr id="64" name="TextBox 63"/>
            <p:cNvSpPr txBox="1"/>
            <p:nvPr/>
          </p:nvSpPr>
          <p:spPr>
            <a:xfrm>
              <a:off x="945695" y="3039083"/>
              <a:ext cx="350613" cy="184666"/>
            </a:xfrm>
            <a:prstGeom prst="rect">
              <a:avLst/>
            </a:prstGeom>
            <a:noFill/>
          </p:spPr>
          <p:txBody>
            <a:bodyPr wrap="square" rtlCol="0" anchor="ctr">
              <a:spAutoFit/>
            </a:bodyPr>
            <a:lstStyle/>
            <a:p>
              <a:pPr algn="ctr"/>
              <a:r>
                <a:rPr lang="nl-BE" sz="600" b="1" spc="-20" dirty="0" smtClean="0"/>
                <a:t>BACK</a:t>
              </a:r>
              <a:endParaRPr lang="nl-BE" sz="600" b="1" spc="-20" dirty="0"/>
            </a:p>
          </p:txBody>
        </p:sp>
        <p:pic>
          <p:nvPicPr>
            <p:cNvPr id="65" name="Picture 3"/>
            <p:cNvPicPr>
              <a:picLocks noChangeAspect="1" noChangeArrowheads="1"/>
            </p:cNvPicPr>
            <p:nvPr/>
          </p:nvPicPr>
          <p:blipFill>
            <a:blip r:embed="rId4"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412952" y="3010225"/>
              <a:ext cx="291065" cy="243782"/>
            </a:xfrm>
            <a:prstGeom prst="rect">
              <a:avLst/>
            </a:prstGeom>
            <a:noFill/>
            <a:ln>
              <a:noFill/>
            </a:ln>
          </p:spPr>
        </p:pic>
        <p:sp>
          <p:nvSpPr>
            <p:cNvPr id="66" name="Oval 11"/>
            <p:cNvSpPr/>
            <p:nvPr/>
          </p:nvSpPr>
          <p:spPr bwMode="auto">
            <a:xfrm>
              <a:off x="1359798" y="2943116"/>
              <a:ext cx="377697" cy="378000"/>
            </a:xfrm>
            <a:prstGeom prst="ellipse">
              <a:avLst/>
            </a:prstGeom>
            <a:noFill/>
            <a:ln w="19050">
              <a:solidFill>
                <a:schemeClr val="tx1"/>
              </a:solidFill>
              <a:miter lim="800000"/>
              <a:headEnd/>
              <a:tailEnd/>
            </a:ln>
            <a:effectLst/>
          </p:spPr>
          <p:txBody>
            <a:bodyPr rtlCol="0" anchor="ctr"/>
            <a:lstStyle/>
            <a:p>
              <a:pPr algn="ctr"/>
              <a:endParaRPr lang="nl-BE" sz="800" b="1" spc="-40" dirty="0"/>
            </a:p>
          </p:txBody>
        </p:sp>
        <p:sp>
          <p:nvSpPr>
            <p:cNvPr id="67" name="TextBox 66"/>
            <p:cNvSpPr txBox="1"/>
            <p:nvPr/>
          </p:nvSpPr>
          <p:spPr>
            <a:xfrm>
              <a:off x="1359646" y="3039083"/>
              <a:ext cx="378000" cy="184666"/>
            </a:xfrm>
            <a:prstGeom prst="rect">
              <a:avLst/>
            </a:prstGeom>
            <a:noFill/>
          </p:spPr>
          <p:txBody>
            <a:bodyPr wrap="square" rtlCol="0" anchor="ctr">
              <a:spAutoFit/>
            </a:bodyPr>
            <a:lstStyle/>
            <a:p>
              <a:pPr algn="ctr"/>
              <a:r>
                <a:rPr lang="nl-BE" sz="600" b="1" spc="-40" dirty="0" smtClean="0"/>
                <a:t>FRONT</a:t>
              </a:r>
              <a:endParaRPr lang="nl-BE" sz="600" b="1" spc="-40" dirty="0"/>
            </a:p>
          </p:txBody>
        </p:sp>
        <p:pic>
          <p:nvPicPr>
            <p:cNvPr id="68" name="Picture 3"/>
            <p:cNvPicPr>
              <a:picLocks noChangeAspect="1" noChangeArrowheads="1"/>
            </p:cNvPicPr>
            <p:nvPr/>
          </p:nvPicPr>
          <p:blipFill>
            <a:blip r:embed="rId4"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841378" y="3010224"/>
              <a:ext cx="291299" cy="243782"/>
            </a:xfrm>
            <a:prstGeom prst="rect">
              <a:avLst/>
            </a:prstGeom>
            <a:noFill/>
            <a:ln>
              <a:noFill/>
            </a:ln>
          </p:spPr>
        </p:pic>
        <p:sp>
          <p:nvSpPr>
            <p:cNvPr id="69" name="Oval 11"/>
            <p:cNvSpPr/>
            <p:nvPr/>
          </p:nvSpPr>
          <p:spPr bwMode="auto">
            <a:xfrm>
              <a:off x="1787290" y="2943115"/>
              <a:ext cx="378000" cy="378000"/>
            </a:xfrm>
            <a:prstGeom prst="ellipse">
              <a:avLst/>
            </a:prstGeom>
            <a:noFill/>
            <a:ln w="19050">
              <a:solidFill>
                <a:schemeClr val="tx1"/>
              </a:solidFill>
              <a:miter lim="800000"/>
              <a:headEnd/>
              <a:tailEnd/>
            </a:ln>
            <a:effectLst/>
          </p:spPr>
          <p:txBody>
            <a:bodyPr rtlCol="0" anchor="ctr"/>
            <a:lstStyle/>
            <a:p>
              <a:pPr algn="ctr"/>
              <a:endParaRPr lang="nl-BE" sz="600" b="1" dirty="0"/>
            </a:p>
          </p:txBody>
        </p:sp>
        <p:sp>
          <p:nvSpPr>
            <p:cNvPr id="70" name="TextBox 69"/>
            <p:cNvSpPr txBox="1"/>
            <p:nvPr/>
          </p:nvSpPr>
          <p:spPr>
            <a:xfrm>
              <a:off x="1810129" y="3041468"/>
              <a:ext cx="332324" cy="184666"/>
            </a:xfrm>
            <a:prstGeom prst="rect">
              <a:avLst/>
            </a:prstGeom>
            <a:noFill/>
          </p:spPr>
          <p:txBody>
            <a:bodyPr wrap="square" rtlCol="0" anchor="ctr">
              <a:spAutoFit/>
            </a:bodyPr>
            <a:lstStyle/>
            <a:p>
              <a:pPr algn="ctr"/>
              <a:r>
                <a:rPr lang="nl-BE" sz="600" b="1" dirty="0" smtClean="0"/>
                <a:t>LEFT</a:t>
              </a:r>
              <a:endParaRPr lang="nl-BE" sz="600" b="1" dirty="0"/>
            </a:p>
          </p:txBody>
        </p:sp>
        <p:pic>
          <p:nvPicPr>
            <p:cNvPr id="71" name="Picture 3"/>
            <p:cNvPicPr>
              <a:picLocks noChangeAspect="1" noChangeArrowheads="1"/>
            </p:cNvPicPr>
            <p:nvPr/>
          </p:nvPicPr>
          <p:blipFill>
            <a:blip r:embed="rId4"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2269358" y="3010225"/>
              <a:ext cx="291299" cy="243782"/>
            </a:xfrm>
            <a:prstGeom prst="rect">
              <a:avLst/>
            </a:prstGeom>
            <a:noFill/>
            <a:ln>
              <a:noFill/>
            </a:ln>
          </p:spPr>
        </p:pic>
        <p:sp>
          <p:nvSpPr>
            <p:cNvPr id="72" name="Oval 11"/>
            <p:cNvSpPr/>
            <p:nvPr/>
          </p:nvSpPr>
          <p:spPr bwMode="auto">
            <a:xfrm>
              <a:off x="2214935" y="2943116"/>
              <a:ext cx="378000" cy="378000"/>
            </a:xfrm>
            <a:prstGeom prst="ellipse">
              <a:avLst/>
            </a:prstGeom>
            <a:noFill/>
            <a:ln w="19050">
              <a:solidFill>
                <a:schemeClr val="tx1"/>
              </a:solidFill>
              <a:miter lim="800000"/>
              <a:headEnd/>
              <a:tailEnd/>
            </a:ln>
            <a:effectLst/>
          </p:spPr>
          <p:txBody>
            <a:bodyPr rtlCol="0" anchor="ctr"/>
            <a:lstStyle/>
            <a:p>
              <a:pPr algn="ctr"/>
              <a:endParaRPr lang="nl-BE" sz="800" b="1" spc="-10" dirty="0"/>
            </a:p>
          </p:txBody>
        </p:sp>
        <p:sp>
          <p:nvSpPr>
            <p:cNvPr id="73" name="TextBox 72"/>
            <p:cNvSpPr txBox="1"/>
            <p:nvPr/>
          </p:nvSpPr>
          <p:spPr>
            <a:xfrm>
              <a:off x="2215490" y="3039083"/>
              <a:ext cx="376891" cy="184666"/>
            </a:xfrm>
            <a:prstGeom prst="rect">
              <a:avLst/>
            </a:prstGeom>
            <a:noFill/>
          </p:spPr>
          <p:txBody>
            <a:bodyPr wrap="square" rtlCol="0" anchor="ctr">
              <a:spAutoFit/>
            </a:bodyPr>
            <a:lstStyle/>
            <a:p>
              <a:pPr algn="ctr"/>
              <a:r>
                <a:rPr lang="nl-BE" sz="600" b="1" spc="-10" dirty="0" smtClean="0"/>
                <a:t>RIGHT</a:t>
              </a:r>
              <a:endParaRPr lang="nl-BE" sz="600" b="1" spc="-10" dirty="0"/>
            </a:p>
          </p:txBody>
        </p:sp>
        <p:sp>
          <p:nvSpPr>
            <p:cNvPr id="74" name="TextBox 73"/>
            <p:cNvSpPr txBox="1"/>
            <p:nvPr/>
          </p:nvSpPr>
          <p:spPr>
            <a:xfrm>
              <a:off x="1316850"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75" name="TextBox 74"/>
            <p:cNvSpPr txBox="1"/>
            <p:nvPr/>
          </p:nvSpPr>
          <p:spPr>
            <a:xfrm>
              <a:off x="889206"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76" name="TextBox 75"/>
            <p:cNvSpPr txBox="1"/>
            <p:nvPr/>
          </p:nvSpPr>
          <p:spPr>
            <a:xfrm>
              <a:off x="1744495"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sp>
          <p:nvSpPr>
            <p:cNvPr id="77" name="TextBox 76"/>
            <p:cNvSpPr txBox="1"/>
            <p:nvPr/>
          </p:nvSpPr>
          <p:spPr>
            <a:xfrm>
              <a:off x="2172139" y="3294267"/>
              <a:ext cx="463588" cy="253916"/>
            </a:xfrm>
            <a:prstGeom prst="rect">
              <a:avLst/>
            </a:prstGeom>
            <a:noFill/>
          </p:spPr>
          <p:txBody>
            <a:bodyPr wrap="none" rtlCol="0">
              <a:spAutoFit/>
            </a:bodyPr>
            <a:lstStyle/>
            <a:p>
              <a:r>
                <a:rPr lang="en-US" sz="1000" b="1" spc="-100" dirty="0" smtClean="0"/>
                <a:t>4 days</a:t>
              </a:r>
              <a:endParaRPr lang="en-US" sz="1000" b="1" spc="-100" dirty="0"/>
            </a:p>
          </p:txBody>
        </p:sp>
        <p:pic>
          <p:nvPicPr>
            <p:cNvPr id="78" name="Picture 2" descr="http://www.helene.iseral.be/userfiles/image/nsmb-luigi3.jpg"/>
            <p:cNvPicPr>
              <a:picLocks noChangeAspect="1" noChangeArrowheads="1"/>
            </p:cNvPicPr>
            <p:nvPr/>
          </p:nvPicPr>
          <p:blipFill>
            <a:blip r:embed="rId5" cstate="print"/>
            <a:srcRect/>
            <a:stretch>
              <a:fillRect/>
            </a:stretch>
          </p:blipFill>
          <p:spPr bwMode="auto">
            <a:xfrm>
              <a:off x="1850693" y="1303999"/>
              <a:ext cx="660000" cy="1485000"/>
            </a:xfrm>
            <a:prstGeom prst="rect">
              <a:avLst/>
            </a:prstGeom>
            <a:noFill/>
          </p:spPr>
        </p:pic>
        <p:sp>
          <p:nvSpPr>
            <p:cNvPr id="79" name="Rectangle 78"/>
            <p:cNvSpPr/>
            <p:nvPr/>
          </p:nvSpPr>
          <p:spPr bwMode="auto">
            <a:xfrm>
              <a:off x="884966" y="1257269"/>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80" name="Rectangle 66"/>
            <p:cNvSpPr/>
            <p:nvPr/>
          </p:nvSpPr>
          <p:spPr bwMode="auto">
            <a:xfrm>
              <a:off x="1153774" y="96130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LUIGI</a:t>
              </a:r>
              <a:endParaRPr lang="en-US" sz="1400" b="1" spc="-80" dirty="0">
                <a:solidFill>
                  <a:schemeClr val="accent6"/>
                </a:solidFill>
              </a:endParaRPr>
            </a:p>
          </p:txBody>
        </p:sp>
        <p:sp>
          <p:nvSpPr>
            <p:cNvPr id="81" name="Rectangle 80"/>
            <p:cNvSpPr/>
            <p:nvPr/>
          </p:nvSpPr>
          <p:spPr bwMode="auto">
            <a:xfrm>
              <a:off x="884966" y="96130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82" name="TextBox 81"/>
            <p:cNvSpPr txBox="1"/>
            <p:nvPr/>
          </p:nvSpPr>
          <p:spPr>
            <a:xfrm>
              <a:off x="872316" y="937395"/>
              <a:ext cx="269626" cy="338554"/>
            </a:xfrm>
            <a:prstGeom prst="rect">
              <a:avLst/>
            </a:prstGeom>
            <a:noFill/>
          </p:spPr>
          <p:txBody>
            <a:bodyPr wrap="none" rtlCol="0" anchor="ctr">
              <a:spAutoFit/>
            </a:bodyPr>
            <a:lstStyle/>
            <a:p>
              <a:pPr algn="ctr"/>
              <a:r>
                <a:rPr lang="nl-BE" sz="1600" b="1" spc="-150" dirty="0" smtClean="0"/>
                <a:t>3</a:t>
              </a:r>
              <a:endParaRPr lang="nl-BE" sz="1600" b="1" spc="-150" dirty="0"/>
            </a:p>
          </p:txBody>
        </p:sp>
        <p:pic>
          <p:nvPicPr>
            <p:cNvPr id="83" name="Picture 5" descr="C:\Users\Diha\Pictures\LDDScreenShot1.png"/>
            <p:cNvPicPr>
              <a:picLocks noChangeAspect="1" noChangeArrowheads="1"/>
            </p:cNvPicPr>
            <p:nvPr/>
          </p:nvPicPr>
          <p:blipFill>
            <a:blip r:embed="rId6" cstate="print"/>
            <a:srcRect l="12963" r="11111"/>
            <a:stretch>
              <a:fillRect/>
            </a:stretch>
          </p:blipFill>
          <p:spPr bwMode="auto">
            <a:xfrm>
              <a:off x="978798" y="1665929"/>
              <a:ext cx="838447" cy="675000"/>
            </a:xfrm>
            <a:prstGeom prst="rect">
              <a:avLst/>
            </a:prstGeom>
            <a:noFill/>
          </p:spPr>
        </p:pic>
      </p:gr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31" name="Picture 2" descr="http://www.helene.iseral.be/userfiles/image/nsmb-luigi3.jpg"/>
          <p:cNvPicPr>
            <a:picLocks noChangeAspect="1" noChangeArrowheads="1"/>
          </p:cNvPicPr>
          <p:nvPr/>
        </p:nvPicPr>
        <p:blipFill>
          <a:blip r:embed="rId7" cstate="print"/>
          <a:srcRect/>
          <a:stretch>
            <a:fillRect/>
          </a:stretch>
        </p:blipFill>
        <p:spPr bwMode="auto">
          <a:xfrm>
            <a:off x="6527800" y="269745"/>
            <a:ext cx="320000" cy="720000"/>
          </a:xfrm>
          <a:prstGeom prst="rect">
            <a:avLst/>
          </a:prstGeom>
          <a:noFill/>
        </p:spPr>
      </p:pic>
      <p:grpSp>
        <p:nvGrpSpPr>
          <p:cNvPr id="6" name="Group 31"/>
          <p:cNvGrpSpPr>
            <a:grpSpLocks noChangeAspect="1"/>
          </p:cNvGrpSpPr>
          <p:nvPr/>
        </p:nvGrpSpPr>
        <p:grpSpPr>
          <a:xfrm>
            <a:off x="7327900" y="251745"/>
            <a:ext cx="756000" cy="756000"/>
            <a:chOff x="1680138" y="4562041"/>
            <a:chExt cx="378000" cy="378000"/>
          </a:xfrm>
        </p:grpSpPr>
        <p:pic>
          <p:nvPicPr>
            <p:cNvPr id="33" name="Picture 3"/>
            <p:cNvPicPr>
              <a:picLocks noChangeAspect="1" noChangeArrowheads="1"/>
            </p:cNvPicPr>
            <p:nvPr/>
          </p:nvPicPr>
          <p:blipFill>
            <a:blip r:embed="rId8"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734377" y="4629150"/>
              <a:ext cx="291299" cy="243782"/>
            </a:xfrm>
            <a:prstGeom prst="rect">
              <a:avLst/>
            </a:prstGeom>
            <a:noFill/>
            <a:ln>
              <a:noFill/>
            </a:ln>
          </p:spPr>
        </p:pic>
        <p:sp>
          <p:nvSpPr>
            <p:cNvPr id="34" name="Oval 33"/>
            <p:cNvSpPr/>
            <p:nvPr/>
          </p:nvSpPr>
          <p:spPr bwMode="auto">
            <a:xfrm>
              <a:off x="1680138" y="4562041"/>
              <a:ext cx="378000" cy="378000"/>
            </a:xfrm>
            <a:prstGeom prst="ellipse">
              <a:avLst/>
            </a:prstGeom>
            <a:noFill/>
            <a:ln w="38100">
              <a:solidFill>
                <a:schemeClr val="tx1"/>
              </a:solidFill>
              <a:miter lim="800000"/>
              <a:headEnd/>
              <a:tailEnd/>
            </a:ln>
            <a:effectLst/>
          </p:spPr>
          <p:txBody>
            <a:bodyPr rtlCol="0" anchor="ctr"/>
            <a:lstStyle/>
            <a:p>
              <a:pPr algn="ctr"/>
              <a:r>
                <a:rPr lang="nl-BE" sz="4800" b="1" spc="-20" dirty="0" smtClean="0"/>
                <a:t>R</a:t>
              </a:r>
              <a:endParaRPr lang="nl-BE" sz="4800" b="1" spc="-20" dirty="0"/>
            </a:p>
          </p:txBody>
        </p:sp>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grpSp>
        <p:nvGrpSpPr>
          <p:cNvPr id="46" name="Group 207"/>
          <p:cNvGrpSpPr/>
          <p:nvPr/>
        </p:nvGrpSpPr>
        <p:grpSpPr>
          <a:xfrm>
            <a:off x="6705600" y="3297200"/>
            <a:ext cx="1890000" cy="2700000"/>
            <a:chOff x="4895006" y="1296130"/>
            <a:chExt cx="1890000" cy="2700000"/>
          </a:xfrm>
        </p:grpSpPr>
        <p:grpSp>
          <p:nvGrpSpPr>
            <p:cNvPr id="47" name="Group 31"/>
            <p:cNvGrpSpPr/>
            <p:nvPr/>
          </p:nvGrpSpPr>
          <p:grpSpPr>
            <a:xfrm>
              <a:off x="4895006" y="1296130"/>
              <a:ext cx="1890000" cy="2700000"/>
              <a:chOff x="4216562" y="1268199"/>
              <a:chExt cx="2520000" cy="3600000"/>
            </a:xfrm>
          </p:grpSpPr>
          <p:sp>
            <p:nvSpPr>
              <p:cNvPr id="101" name="Rectangle 100"/>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102" name="Rectangle 101"/>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sp>
          <p:nvSpPr>
            <p:cNvPr id="48" name="Rectangle 47"/>
            <p:cNvSpPr/>
            <p:nvPr/>
          </p:nvSpPr>
          <p:spPr bwMode="auto">
            <a:xfrm>
              <a:off x="4962506" y="3239597"/>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sz="1400" dirty="0"/>
            </a:p>
          </p:txBody>
        </p:sp>
        <p:pic>
          <p:nvPicPr>
            <p:cNvPr id="49" name="Picture 8" descr="http://cache.lego.com/images/factory/pab/bricks/300521_8.jpg"/>
            <p:cNvPicPr>
              <a:picLocks noChangeAspect="1" noChangeArrowheads="1"/>
            </p:cNvPicPr>
            <p:nvPr/>
          </p:nvPicPr>
          <p:blipFill>
            <a:blip r:embed="rId3"/>
            <a:srcRect/>
            <a:stretch>
              <a:fillRect/>
            </a:stretch>
          </p:blipFill>
          <p:spPr bwMode="auto">
            <a:xfrm>
              <a:off x="6434006" y="1375068"/>
              <a:ext cx="270000" cy="270000"/>
            </a:xfrm>
            <a:prstGeom prst="rect">
              <a:avLst/>
            </a:prstGeom>
            <a:noFill/>
          </p:spPr>
        </p:pic>
        <p:pic>
          <p:nvPicPr>
            <p:cNvPr id="50" name="Picture 3" descr="C:\Users\Diha\Pictures\LDDScreenShot17.png"/>
            <p:cNvPicPr>
              <a:picLocks noChangeAspect="1" noChangeArrowheads="1"/>
            </p:cNvPicPr>
            <p:nvPr/>
          </p:nvPicPr>
          <p:blipFill>
            <a:blip r:embed="rId4" cstate="print"/>
            <a:srcRect l="10855"/>
            <a:stretch>
              <a:fillRect/>
            </a:stretch>
          </p:blipFill>
          <p:spPr bwMode="auto">
            <a:xfrm>
              <a:off x="4996868" y="2159284"/>
              <a:ext cx="836690" cy="594000"/>
            </a:xfrm>
            <a:prstGeom prst="rect">
              <a:avLst/>
            </a:prstGeom>
            <a:noFill/>
          </p:spPr>
        </p:pic>
        <p:sp>
          <p:nvSpPr>
            <p:cNvPr id="51" name="Rectangle 50"/>
            <p:cNvSpPr/>
            <p:nvPr/>
          </p:nvSpPr>
          <p:spPr bwMode="auto">
            <a:xfrm>
              <a:off x="4962506" y="1658049"/>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52" name="Rectangle 51"/>
            <p:cNvSpPr/>
            <p:nvPr/>
          </p:nvSpPr>
          <p:spPr bwMode="auto">
            <a:xfrm>
              <a:off x="6420506" y="136208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53" name="Picture 6" descr="http://images.wikia.com/fantendo/images/b/ba/100px-Redddtoaddd.png"/>
            <p:cNvPicPr>
              <a:picLocks noChangeAspect="1" noChangeArrowheads="1"/>
            </p:cNvPicPr>
            <p:nvPr/>
          </p:nvPicPr>
          <p:blipFill>
            <a:blip r:embed="rId5" cstate="print"/>
            <a:srcRect/>
            <a:stretch>
              <a:fillRect/>
            </a:stretch>
          </p:blipFill>
          <p:spPr bwMode="auto">
            <a:xfrm>
              <a:off x="5784556" y="1803050"/>
              <a:ext cx="803678" cy="1288458"/>
            </a:xfrm>
            <a:prstGeom prst="rect">
              <a:avLst/>
            </a:prstGeom>
            <a:noFill/>
          </p:spPr>
        </p:pic>
        <p:pic>
          <p:nvPicPr>
            <p:cNvPr id="54" name="Picture 3"/>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5063781" y="3411010"/>
              <a:ext cx="291299" cy="243783"/>
            </a:xfrm>
            <a:prstGeom prst="rect">
              <a:avLst/>
            </a:prstGeom>
            <a:noFill/>
            <a:ln>
              <a:noFill/>
            </a:ln>
          </p:spPr>
        </p:pic>
        <p:sp>
          <p:nvSpPr>
            <p:cNvPr id="55" name="Oval 54"/>
            <p:cNvSpPr/>
            <p:nvPr/>
          </p:nvSpPr>
          <p:spPr bwMode="auto">
            <a:xfrm>
              <a:off x="5009542" y="3343901"/>
              <a:ext cx="378000" cy="378001"/>
            </a:xfrm>
            <a:prstGeom prst="ellipse">
              <a:avLst/>
            </a:prstGeom>
            <a:noFill/>
            <a:ln w="19050">
              <a:solidFill>
                <a:schemeClr val="tx1"/>
              </a:solidFill>
              <a:miter lim="800000"/>
              <a:headEnd/>
              <a:tailEnd/>
            </a:ln>
            <a:effectLst/>
          </p:spPr>
          <p:txBody>
            <a:bodyPr rtlCol="0" anchor="ctr"/>
            <a:lstStyle/>
            <a:p>
              <a:pPr algn="ctr"/>
              <a:endParaRPr lang="nl-BE" sz="600" b="1" spc="-20" dirty="0"/>
            </a:p>
          </p:txBody>
        </p:sp>
        <p:sp>
          <p:nvSpPr>
            <p:cNvPr id="56" name="TextBox 55"/>
            <p:cNvSpPr txBox="1"/>
            <p:nvPr/>
          </p:nvSpPr>
          <p:spPr>
            <a:xfrm>
              <a:off x="5023235" y="3439863"/>
              <a:ext cx="350613" cy="184666"/>
            </a:xfrm>
            <a:prstGeom prst="rect">
              <a:avLst/>
            </a:prstGeom>
            <a:noFill/>
          </p:spPr>
          <p:txBody>
            <a:bodyPr wrap="square" rtlCol="0" anchor="ctr">
              <a:spAutoFit/>
            </a:bodyPr>
            <a:lstStyle/>
            <a:p>
              <a:pPr algn="ctr"/>
              <a:r>
                <a:rPr lang="nl-BE" sz="600" b="1" spc="-20" dirty="0" smtClean="0"/>
                <a:t>BACK</a:t>
              </a:r>
              <a:endParaRPr lang="nl-BE" sz="600" b="1" spc="-20" dirty="0"/>
            </a:p>
          </p:txBody>
        </p:sp>
        <p:pic>
          <p:nvPicPr>
            <p:cNvPr id="57" name="Picture 3"/>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5490493" y="3411009"/>
              <a:ext cx="291065" cy="243783"/>
            </a:xfrm>
            <a:prstGeom prst="rect">
              <a:avLst/>
            </a:prstGeom>
            <a:noFill/>
            <a:ln>
              <a:noFill/>
            </a:ln>
          </p:spPr>
        </p:pic>
        <p:sp>
          <p:nvSpPr>
            <p:cNvPr id="59" name="Oval 11"/>
            <p:cNvSpPr/>
            <p:nvPr/>
          </p:nvSpPr>
          <p:spPr bwMode="auto">
            <a:xfrm>
              <a:off x="5437338" y="3343900"/>
              <a:ext cx="377697" cy="378001"/>
            </a:xfrm>
            <a:prstGeom prst="ellipse">
              <a:avLst/>
            </a:prstGeom>
            <a:noFill/>
            <a:ln w="19050">
              <a:solidFill>
                <a:schemeClr val="tx1"/>
              </a:solidFill>
              <a:miter lim="800000"/>
              <a:headEnd/>
              <a:tailEnd/>
            </a:ln>
            <a:effectLst/>
          </p:spPr>
          <p:txBody>
            <a:bodyPr rtlCol="0" anchor="ctr"/>
            <a:lstStyle/>
            <a:p>
              <a:pPr algn="ctr"/>
              <a:endParaRPr lang="nl-BE" sz="800" b="1" spc="-40" dirty="0"/>
            </a:p>
          </p:txBody>
        </p:sp>
        <p:sp>
          <p:nvSpPr>
            <p:cNvPr id="60" name="TextBox 59"/>
            <p:cNvSpPr txBox="1"/>
            <p:nvPr/>
          </p:nvSpPr>
          <p:spPr>
            <a:xfrm>
              <a:off x="5437186" y="3439863"/>
              <a:ext cx="378000" cy="184666"/>
            </a:xfrm>
            <a:prstGeom prst="rect">
              <a:avLst/>
            </a:prstGeom>
            <a:noFill/>
          </p:spPr>
          <p:txBody>
            <a:bodyPr wrap="square" rtlCol="0" anchor="ctr">
              <a:spAutoFit/>
            </a:bodyPr>
            <a:lstStyle/>
            <a:p>
              <a:pPr algn="ctr"/>
              <a:r>
                <a:rPr lang="nl-BE" sz="600" b="1" spc="-40" dirty="0" smtClean="0"/>
                <a:t>FRONT</a:t>
              </a:r>
              <a:endParaRPr lang="nl-BE" sz="600" b="1" spc="-40" dirty="0"/>
            </a:p>
          </p:txBody>
        </p:sp>
        <p:pic>
          <p:nvPicPr>
            <p:cNvPr id="86" name="Picture 3"/>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5918920" y="3411001"/>
              <a:ext cx="291299" cy="243782"/>
            </a:xfrm>
            <a:prstGeom prst="rect">
              <a:avLst/>
            </a:prstGeom>
            <a:noFill/>
            <a:ln>
              <a:noFill/>
            </a:ln>
          </p:spPr>
        </p:pic>
        <p:sp>
          <p:nvSpPr>
            <p:cNvPr id="87" name="Oval 11"/>
            <p:cNvSpPr/>
            <p:nvPr/>
          </p:nvSpPr>
          <p:spPr bwMode="auto">
            <a:xfrm>
              <a:off x="5864832" y="3343892"/>
              <a:ext cx="378000" cy="378000"/>
            </a:xfrm>
            <a:prstGeom prst="ellipse">
              <a:avLst/>
            </a:prstGeom>
            <a:noFill/>
            <a:ln w="19050">
              <a:solidFill>
                <a:schemeClr val="tx1"/>
              </a:solidFill>
              <a:miter lim="800000"/>
              <a:headEnd/>
              <a:tailEnd/>
            </a:ln>
            <a:effectLst/>
          </p:spPr>
          <p:txBody>
            <a:bodyPr rtlCol="0" anchor="ctr"/>
            <a:lstStyle/>
            <a:p>
              <a:pPr algn="ctr"/>
              <a:endParaRPr lang="nl-BE" sz="600" b="1" dirty="0"/>
            </a:p>
          </p:txBody>
        </p:sp>
        <p:sp>
          <p:nvSpPr>
            <p:cNvPr id="88" name="TextBox 37"/>
            <p:cNvSpPr txBox="1"/>
            <p:nvPr/>
          </p:nvSpPr>
          <p:spPr>
            <a:xfrm>
              <a:off x="5887669" y="3442248"/>
              <a:ext cx="332324" cy="184666"/>
            </a:xfrm>
            <a:prstGeom prst="rect">
              <a:avLst/>
            </a:prstGeom>
            <a:noFill/>
          </p:spPr>
          <p:txBody>
            <a:bodyPr wrap="square" rtlCol="0" anchor="ctr">
              <a:spAutoFit/>
            </a:bodyPr>
            <a:lstStyle/>
            <a:p>
              <a:pPr algn="ctr"/>
              <a:r>
                <a:rPr lang="nl-BE" sz="600" b="1" dirty="0" smtClean="0"/>
                <a:t>LEFT</a:t>
              </a:r>
              <a:endParaRPr lang="nl-BE" sz="600" b="1" dirty="0"/>
            </a:p>
          </p:txBody>
        </p:sp>
        <p:pic>
          <p:nvPicPr>
            <p:cNvPr id="89" name="Picture 3"/>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6346899" y="3411010"/>
              <a:ext cx="291299" cy="243783"/>
            </a:xfrm>
            <a:prstGeom prst="rect">
              <a:avLst/>
            </a:prstGeom>
            <a:noFill/>
            <a:ln>
              <a:noFill/>
            </a:ln>
          </p:spPr>
        </p:pic>
        <p:sp>
          <p:nvSpPr>
            <p:cNvPr id="90" name="Oval 11"/>
            <p:cNvSpPr/>
            <p:nvPr/>
          </p:nvSpPr>
          <p:spPr bwMode="auto">
            <a:xfrm>
              <a:off x="6292476" y="3343901"/>
              <a:ext cx="378000" cy="378001"/>
            </a:xfrm>
            <a:prstGeom prst="ellipse">
              <a:avLst/>
            </a:prstGeom>
            <a:noFill/>
            <a:ln w="19050">
              <a:solidFill>
                <a:schemeClr val="tx1"/>
              </a:solidFill>
              <a:miter lim="800000"/>
              <a:headEnd/>
              <a:tailEnd/>
            </a:ln>
            <a:effectLst/>
          </p:spPr>
          <p:txBody>
            <a:bodyPr rtlCol="0" anchor="ctr"/>
            <a:lstStyle/>
            <a:p>
              <a:pPr algn="ctr"/>
              <a:endParaRPr lang="nl-BE" sz="800" b="1" spc="-10" dirty="0"/>
            </a:p>
          </p:txBody>
        </p:sp>
        <p:sp>
          <p:nvSpPr>
            <p:cNvPr id="91" name="TextBox 90"/>
            <p:cNvSpPr txBox="1"/>
            <p:nvPr/>
          </p:nvSpPr>
          <p:spPr>
            <a:xfrm>
              <a:off x="6293030" y="3439863"/>
              <a:ext cx="376891" cy="184666"/>
            </a:xfrm>
            <a:prstGeom prst="rect">
              <a:avLst/>
            </a:prstGeom>
            <a:noFill/>
          </p:spPr>
          <p:txBody>
            <a:bodyPr wrap="square" rtlCol="0" anchor="ctr">
              <a:spAutoFit/>
            </a:bodyPr>
            <a:lstStyle/>
            <a:p>
              <a:pPr algn="ctr"/>
              <a:r>
                <a:rPr lang="nl-BE" sz="600" b="1" spc="-10" dirty="0" smtClean="0"/>
                <a:t>RIGHT</a:t>
              </a:r>
              <a:endParaRPr lang="nl-BE" sz="600" b="1" spc="-10" dirty="0"/>
            </a:p>
          </p:txBody>
        </p:sp>
        <p:grpSp>
          <p:nvGrpSpPr>
            <p:cNvPr id="92" name="Group 187"/>
            <p:cNvGrpSpPr/>
            <p:nvPr/>
          </p:nvGrpSpPr>
          <p:grpSpPr>
            <a:xfrm>
              <a:off x="4966746" y="3695047"/>
              <a:ext cx="1746521" cy="253916"/>
              <a:chOff x="660400" y="3628043"/>
              <a:chExt cx="1746521" cy="253916"/>
            </a:xfrm>
          </p:grpSpPr>
          <p:sp>
            <p:nvSpPr>
              <p:cNvPr id="97" name="TextBox 96"/>
              <p:cNvSpPr txBox="1"/>
              <p:nvPr/>
            </p:nvSpPr>
            <p:spPr>
              <a:xfrm>
                <a:off x="1088044"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sp>
            <p:nvSpPr>
              <p:cNvPr id="98" name="TextBox 97"/>
              <p:cNvSpPr txBox="1"/>
              <p:nvPr/>
            </p:nvSpPr>
            <p:spPr>
              <a:xfrm>
                <a:off x="660400"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sp>
            <p:nvSpPr>
              <p:cNvPr id="99" name="TextBox 98"/>
              <p:cNvSpPr txBox="1"/>
              <p:nvPr/>
            </p:nvSpPr>
            <p:spPr>
              <a:xfrm>
                <a:off x="1515689"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sp>
            <p:nvSpPr>
              <p:cNvPr id="100" name="TextBox 99"/>
              <p:cNvSpPr txBox="1"/>
              <p:nvPr/>
            </p:nvSpPr>
            <p:spPr>
              <a:xfrm>
                <a:off x="1943333"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grpSp>
        <p:sp>
          <p:nvSpPr>
            <p:cNvPr id="93" name="Rectangle 92"/>
            <p:cNvSpPr/>
            <p:nvPr/>
          </p:nvSpPr>
          <p:spPr bwMode="auto">
            <a:xfrm>
              <a:off x="4962506" y="1658049"/>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94" name="Rectangle 93"/>
            <p:cNvSpPr/>
            <p:nvPr/>
          </p:nvSpPr>
          <p:spPr bwMode="auto">
            <a:xfrm>
              <a:off x="5231314" y="136208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RED TOAD</a:t>
              </a:r>
              <a:endParaRPr lang="en-US" sz="1400" b="1" spc="-80" dirty="0">
                <a:solidFill>
                  <a:schemeClr val="accent6"/>
                </a:solidFill>
              </a:endParaRPr>
            </a:p>
          </p:txBody>
        </p:sp>
        <p:sp>
          <p:nvSpPr>
            <p:cNvPr id="95" name="Rectangle 94"/>
            <p:cNvSpPr/>
            <p:nvPr/>
          </p:nvSpPr>
          <p:spPr bwMode="auto">
            <a:xfrm>
              <a:off x="4962506" y="136208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96" name="TextBox 95"/>
            <p:cNvSpPr txBox="1"/>
            <p:nvPr/>
          </p:nvSpPr>
          <p:spPr>
            <a:xfrm>
              <a:off x="4949856" y="1338175"/>
              <a:ext cx="269626" cy="338554"/>
            </a:xfrm>
            <a:prstGeom prst="rect">
              <a:avLst/>
            </a:prstGeom>
            <a:noFill/>
          </p:spPr>
          <p:txBody>
            <a:bodyPr wrap="none" rtlCol="0" anchor="ctr">
              <a:spAutoFit/>
            </a:bodyPr>
            <a:lstStyle/>
            <a:p>
              <a:pPr algn="ctr"/>
              <a:r>
                <a:rPr lang="nl-BE" sz="1600" b="1" spc="-150" dirty="0" smtClean="0"/>
                <a:t>5</a:t>
              </a:r>
              <a:endParaRPr lang="nl-BE" sz="1600" b="1" spc="-150" dirty="0"/>
            </a:p>
          </p:txBody>
        </p:sp>
      </p:gr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40" name="Picture 6" descr="http://images.wikia.com/fantendo/images/b/ba/100px-Redddtoaddd.png"/>
          <p:cNvPicPr>
            <a:picLocks noChangeAspect="1" noChangeArrowheads="1"/>
          </p:cNvPicPr>
          <p:nvPr/>
        </p:nvPicPr>
        <p:blipFill>
          <a:blip r:embed="rId7" cstate="print"/>
          <a:srcRect/>
          <a:stretch>
            <a:fillRect/>
          </a:stretch>
        </p:blipFill>
        <p:spPr bwMode="auto">
          <a:xfrm>
            <a:off x="6483350" y="269745"/>
            <a:ext cx="449101" cy="720000"/>
          </a:xfrm>
          <a:prstGeom prst="rect">
            <a:avLst/>
          </a:prstGeom>
          <a:noFill/>
        </p:spPr>
      </p:pic>
      <p:grpSp>
        <p:nvGrpSpPr>
          <p:cNvPr id="41" name="Group 40"/>
          <p:cNvGrpSpPr>
            <a:grpSpLocks noChangeAspect="1"/>
          </p:cNvGrpSpPr>
          <p:nvPr/>
        </p:nvGrpSpPr>
        <p:grpSpPr>
          <a:xfrm>
            <a:off x="7327900" y="251745"/>
            <a:ext cx="756000" cy="756000"/>
            <a:chOff x="1680138" y="4562041"/>
            <a:chExt cx="378000" cy="378000"/>
          </a:xfrm>
        </p:grpSpPr>
        <p:pic>
          <p:nvPicPr>
            <p:cNvPr id="42" name="Picture 3"/>
            <p:cNvPicPr>
              <a:picLocks noChangeAspect="1" noChangeArrowheads="1"/>
            </p:cNvPicPr>
            <p:nvPr/>
          </p:nvPicPr>
          <p:blipFill>
            <a:blip r:embed="rId8"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734377" y="4629150"/>
              <a:ext cx="291299" cy="243782"/>
            </a:xfrm>
            <a:prstGeom prst="rect">
              <a:avLst/>
            </a:prstGeom>
            <a:noFill/>
            <a:ln>
              <a:noFill/>
            </a:ln>
          </p:spPr>
        </p:pic>
        <p:sp>
          <p:nvSpPr>
            <p:cNvPr id="43" name="Oval 42"/>
            <p:cNvSpPr/>
            <p:nvPr/>
          </p:nvSpPr>
          <p:spPr bwMode="auto">
            <a:xfrm>
              <a:off x="1680138" y="4562041"/>
              <a:ext cx="378000" cy="378000"/>
            </a:xfrm>
            <a:prstGeom prst="ellipse">
              <a:avLst/>
            </a:prstGeom>
            <a:noFill/>
            <a:ln w="38100">
              <a:solidFill>
                <a:schemeClr val="tx1"/>
              </a:solidFill>
              <a:miter lim="800000"/>
              <a:headEnd/>
              <a:tailEnd/>
            </a:ln>
            <a:effectLst/>
          </p:spPr>
          <p:txBody>
            <a:bodyPr rtlCol="0" anchor="ctr"/>
            <a:lstStyle/>
            <a:p>
              <a:pPr algn="ctr"/>
              <a:r>
                <a:rPr lang="nl-BE" sz="4800" b="1" spc="-20" dirty="0" smtClean="0"/>
                <a:t>F</a:t>
              </a:r>
              <a:endParaRPr lang="nl-BE" sz="4800" b="1" spc="-20" dirty="0"/>
            </a:p>
          </p:txBody>
        </p:sp>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grpSp>
        <p:nvGrpSpPr>
          <p:cNvPr id="2" name="Group 207"/>
          <p:cNvGrpSpPr/>
          <p:nvPr/>
        </p:nvGrpSpPr>
        <p:grpSpPr>
          <a:xfrm>
            <a:off x="6705600" y="3297200"/>
            <a:ext cx="1890000" cy="2700000"/>
            <a:chOff x="4895006" y="1296130"/>
            <a:chExt cx="1890000" cy="2700000"/>
          </a:xfrm>
        </p:grpSpPr>
        <p:grpSp>
          <p:nvGrpSpPr>
            <p:cNvPr id="3" name="Group 31"/>
            <p:cNvGrpSpPr/>
            <p:nvPr/>
          </p:nvGrpSpPr>
          <p:grpSpPr>
            <a:xfrm>
              <a:off x="4895006" y="1296130"/>
              <a:ext cx="1890000" cy="2700000"/>
              <a:chOff x="4216562" y="1268199"/>
              <a:chExt cx="2520000" cy="3600000"/>
            </a:xfrm>
          </p:grpSpPr>
          <p:sp>
            <p:nvSpPr>
              <p:cNvPr id="101" name="Rectangle 100"/>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102" name="Rectangle 101"/>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sp>
          <p:nvSpPr>
            <p:cNvPr id="48" name="Rectangle 47"/>
            <p:cNvSpPr/>
            <p:nvPr/>
          </p:nvSpPr>
          <p:spPr bwMode="auto">
            <a:xfrm>
              <a:off x="4962506" y="3239597"/>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sz="1400" dirty="0"/>
            </a:p>
          </p:txBody>
        </p:sp>
        <p:pic>
          <p:nvPicPr>
            <p:cNvPr id="49" name="Picture 8" descr="http://cache.lego.com/images/factory/pab/bricks/300521_8.jpg"/>
            <p:cNvPicPr>
              <a:picLocks noChangeAspect="1" noChangeArrowheads="1"/>
            </p:cNvPicPr>
            <p:nvPr/>
          </p:nvPicPr>
          <p:blipFill>
            <a:blip r:embed="rId3"/>
            <a:srcRect/>
            <a:stretch>
              <a:fillRect/>
            </a:stretch>
          </p:blipFill>
          <p:spPr bwMode="auto">
            <a:xfrm>
              <a:off x="6434006" y="1375068"/>
              <a:ext cx="270000" cy="270000"/>
            </a:xfrm>
            <a:prstGeom prst="rect">
              <a:avLst/>
            </a:prstGeom>
            <a:noFill/>
          </p:spPr>
        </p:pic>
        <p:pic>
          <p:nvPicPr>
            <p:cNvPr id="50" name="Picture 3" descr="C:\Users\Diha\Pictures\LDDScreenShot17.png"/>
            <p:cNvPicPr>
              <a:picLocks noChangeAspect="1" noChangeArrowheads="1"/>
            </p:cNvPicPr>
            <p:nvPr/>
          </p:nvPicPr>
          <p:blipFill>
            <a:blip r:embed="rId4" cstate="print"/>
            <a:srcRect l="10855"/>
            <a:stretch>
              <a:fillRect/>
            </a:stretch>
          </p:blipFill>
          <p:spPr bwMode="auto">
            <a:xfrm>
              <a:off x="4996868" y="2159284"/>
              <a:ext cx="836690" cy="594000"/>
            </a:xfrm>
            <a:prstGeom prst="rect">
              <a:avLst/>
            </a:prstGeom>
            <a:noFill/>
          </p:spPr>
        </p:pic>
        <p:sp>
          <p:nvSpPr>
            <p:cNvPr id="51" name="Rectangle 50"/>
            <p:cNvSpPr/>
            <p:nvPr/>
          </p:nvSpPr>
          <p:spPr bwMode="auto">
            <a:xfrm>
              <a:off x="4962506" y="1658049"/>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52" name="Rectangle 51"/>
            <p:cNvSpPr/>
            <p:nvPr/>
          </p:nvSpPr>
          <p:spPr bwMode="auto">
            <a:xfrm>
              <a:off x="6420506" y="136208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53" name="Picture 6" descr="http://images.wikia.com/fantendo/images/b/ba/100px-Redddtoaddd.png"/>
            <p:cNvPicPr>
              <a:picLocks noChangeAspect="1" noChangeArrowheads="1"/>
            </p:cNvPicPr>
            <p:nvPr/>
          </p:nvPicPr>
          <p:blipFill>
            <a:blip r:embed="rId5" cstate="print"/>
            <a:srcRect/>
            <a:stretch>
              <a:fillRect/>
            </a:stretch>
          </p:blipFill>
          <p:spPr bwMode="auto">
            <a:xfrm>
              <a:off x="5784556" y="1803050"/>
              <a:ext cx="803678" cy="1288458"/>
            </a:xfrm>
            <a:prstGeom prst="rect">
              <a:avLst/>
            </a:prstGeom>
            <a:noFill/>
          </p:spPr>
        </p:pic>
        <p:pic>
          <p:nvPicPr>
            <p:cNvPr id="54" name="Picture 3"/>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5063781" y="3411010"/>
              <a:ext cx="291299" cy="243783"/>
            </a:xfrm>
            <a:prstGeom prst="rect">
              <a:avLst/>
            </a:prstGeom>
            <a:noFill/>
            <a:ln>
              <a:noFill/>
            </a:ln>
          </p:spPr>
        </p:pic>
        <p:sp>
          <p:nvSpPr>
            <p:cNvPr id="55" name="Oval 54"/>
            <p:cNvSpPr/>
            <p:nvPr/>
          </p:nvSpPr>
          <p:spPr bwMode="auto">
            <a:xfrm>
              <a:off x="5009542" y="3343901"/>
              <a:ext cx="378000" cy="378001"/>
            </a:xfrm>
            <a:prstGeom prst="ellipse">
              <a:avLst/>
            </a:prstGeom>
            <a:noFill/>
            <a:ln w="19050">
              <a:solidFill>
                <a:schemeClr val="tx1"/>
              </a:solidFill>
              <a:miter lim="800000"/>
              <a:headEnd/>
              <a:tailEnd/>
            </a:ln>
            <a:effectLst/>
          </p:spPr>
          <p:txBody>
            <a:bodyPr rtlCol="0" anchor="ctr"/>
            <a:lstStyle/>
            <a:p>
              <a:pPr algn="ctr"/>
              <a:endParaRPr lang="nl-BE" sz="600" b="1" spc="-20" dirty="0"/>
            </a:p>
          </p:txBody>
        </p:sp>
        <p:sp>
          <p:nvSpPr>
            <p:cNvPr id="56" name="TextBox 55"/>
            <p:cNvSpPr txBox="1"/>
            <p:nvPr/>
          </p:nvSpPr>
          <p:spPr>
            <a:xfrm>
              <a:off x="5023235" y="3439863"/>
              <a:ext cx="350613" cy="184666"/>
            </a:xfrm>
            <a:prstGeom prst="rect">
              <a:avLst/>
            </a:prstGeom>
            <a:noFill/>
          </p:spPr>
          <p:txBody>
            <a:bodyPr wrap="square" rtlCol="0" anchor="ctr">
              <a:spAutoFit/>
            </a:bodyPr>
            <a:lstStyle/>
            <a:p>
              <a:pPr algn="ctr"/>
              <a:r>
                <a:rPr lang="nl-BE" sz="600" b="1" spc="-20" dirty="0" smtClean="0"/>
                <a:t>BACK</a:t>
              </a:r>
              <a:endParaRPr lang="nl-BE" sz="600" b="1" spc="-20" dirty="0"/>
            </a:p>
          </p:txBody>
        </p:sp>
        <p:pic>
          <p:nvPicPr>
            <p:cNvPr id="57" name="Picture 3"/>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5490493" y="3411009"/>
              <a:ext cx="291065" cy="243783"/>
            </a:xfrm>
            <a:prstGeom prst="rect">
              <a:avLst/>
            </a:prstGeom>
            <a:noFill/>
            <a:ln>
              <a:noFill/>
            </a:ln>
          </p:spPr>
        </p:pic>
        <p:sp>
          <p:nvSpPr>
            <p:cNvPr id="59" name="Oval 11"/>
            <p:cNvSpPr/>
            <p:nvPr/>
          </p:nvSpPr>
          <p:spPr bwMode="auto">
            <a:xfrm>
              <a:off x="5437338" y="3343900"/>
              <a:ext cx="377697" cy="378001"/>
            </a:xfrm>
            <a:prstGeom prst="ellipse">
              <a:avLst/>
            </a:prstGeom>
            <a:noFill/>
            <a:ln w="19050">
              <a:solidFill>
                <a:schemeClr val="tx1"/>
              </a:solidFill>
              <a:miter lim="800000"/>
              <a:headEnd/>
              <a:tailEnd/>
            </a:ln>
            <a:effectLst/>
          </p:spPr>
          <p:txBody>
            <a:bodyPr rtlCol="0" anchor="ctr"/>
            <a:lstStyle/>
            <a:p>
              <a:pPr algn="ctr"/>
              <a:endParaRPr lang="nl-BE" sz="800" b="1" spc="-40" dirty="0"/>
            </a:p>
          </p:txBody>
        </p:sp>
        <p:sp>
          <p:nvSpPr>
            <p:cNvPr id="60" name="TextBox 59"/>
            <p:cNvSpPr txBox="1"/>
            <p:nvPr/>
          </p:nvSpPr>
          <p:spPr>
            <a:xfrm>
              <a:off x="5437186" y="3439863"/>
              <a:ext cx="378000" cy="184666"/>
            </a:xfrm>
            <a:prstGeom prst="rect">
              <a:avLst/>
            </a:prstGeom>
            <a:noFill/>
          </p:spPr>
          <p:txBody>
            <a:bodyPr wrap="square" rtlCol="0" anchor="ctr">
              <a:spAutoFit/>
            </a:bodyPr>
            <a:lstStyle/>
            <a:p>
              <a:pPr algn="ctr"/>
              <a:r>
                <a:rPr lang="nl-BE" sz="600" b="1" spc="-40" dirty="0" smtClean="0"/>
                <a:t>FRONT</a:t>
              </a:r>
              <a:endParaRPr lang="nl-BE" sz="600" b="1" spc="-40" dirty="0"/>
            </a:p>
          </p:txBody>
        </p:sp>
        <p:pic>
          <p:nvPicPr>
            <p:cNvPr id="86" name="Picture 3"/>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5918920" y="3411001"/>
              <a:ext cx="291299" cy="243782"/>
            </a:xfrm>
            <a:prstGeom prst="rect">
              <a:avLst/>
            </a:prstGeom>
            <a:noFill/>
            <a:ln>
              <a:noFill/>
            </a:ln>
          </p:spPr>
        </p:pic>
        <p:sp>
          <p:nvSpPr>
            <p:cNvPr id="87" name="Oval 11"/>
            <p:cNvSpPr/>
            <p:nvPr/>
          </p:nvSpPr>
          <p:spPr bwMode="auto">
            <a:xfrm>
              <a:off x="5864832" y="3343892"/>
              <a:ext cx="378000" cy="378000"/>
            </a:xfrm>
            <a:prstGeom prst="ellipse">
              <a:avLst/>
            </a:prstGeom>
            <a:noFill/>
            <a:ln w="19050">
              <a:solidFill>
                <a:schemeClr val="tx1"/>
              </a:solidFill>
              <a:miter lim="800000"/>
              <a:headEnd/>
              <a:tailEnd/>
            </a:ln>
            <a:effectLst/>
          </p:spPr>
          <p:txBody>
            <a:bodyPr rtlCol="0" anchor="ctr"/>
            <a:lstStyle/>
            <a:p>
              <a:pPr algn="ctr"/>
              <a:endParaRPr lang="nl-BE" sz="600" b="1" dirty="0"/>
            </a:p>
          </p:txBody>
        </p:sp>
        <p:sp>
          <p:nvSpPr>
            <p:cNvPr id="88" name="TextBox 37"/>
            <p:cNvSpPr txBox="1"/>
            <p:nvPr/>
          </p:nvSpPr>
          <p:spPr>
            <a:xfrm>
              <a:off x="5887669" y="3442248"/>
              <a:ext cx="332324" cy="184666"/>
            </a:xfrm>
            <a:prstGeom prst="rect">
              <a:avLst/>
            </a:prstGeom>
            <a:noFill/>
          </p:spPr>
          <p:txBody>
            <a:bodyPr wrap="square" rtlCol="0" anchor="ctr">
              <a:spAutoFit/>
            </a:bodyPr>
            <a:lstStyle/>
            <a:p>
              <a:pPr algn="ctr"/>
              <a:r>
                <a:rPr lang="nl-BE" sz="600" b="1" dirty="0" smtClean="0"/>
                <a:t>LEFT</a:t>
              </a:r>
              <a:endParaRPr lang="nl-BE" sz="600" b="1" dirty="0"/>
            </a:p>
          </p:txBody>
        </p:sp>
        <p:pic>
          <p:nvPicPr>
            <p:cNvPr id="89" name="Picture 3"/>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6346899" y="3411010"/>
              <a:ext cx="291299" cy="243783"/>
            </a:xfrm>
            <a:prstGeom prst="rect">
              <a:avLst/>
            </a:prstGeom>
            <a:noFill/>
            <a:ln>
              <a:noFill/>
            </a:ln>
          </p:spPr>
        </p:pic>
        <p:sp>
          <p:nvSpPr>
            <p:cNvPr id="90" name="Oval 11"/>
            <p:cNvSpPr/>
            <p:nvPr/>
          </p:nvSpPr>
          <p:spPr bwMode="auto">
            <a:xfrm>
              <a:off x="6292476" y="3343901"/>
              <a:ext cx="378000" cy="378001"/>
            </a:xfrm>
            <a:prstGeom prst="ellipse">
              <a:avLst/>
            </a:prstGeom>
            <a:noFill/>
            <a:ln w="19050">
              <a:solidFill>
                <a:schemeClr val="tx1"/>
              </a:solidFill>
              <a:miter lim="800000"/>
              <a:headEnd/>
              <a:tailEnd/>
            </a:ln>
            <a:effectLst/>
          </p:spPr>
          <p:txBody>
            <a:bodyPr rtlCol="0" anchor="ctr"/>
            <a:lstStyle/>
            <a:p>
              <a:pPr algn="ctr"/>
              <a:endParaRPr lang="nl-BE" sz="800" b="1" spc="-10" dirty="0"/>
            </a:p>
          </p:txBody>
        </p:sp>
        <p:sp>
          <p:nvSpPr>
            <p:cNvPr id="91" name="TextBox 90"/>
            <p:cNvSpPr txBox="1"/>
            <p:nvPr/>
          </p:nvSpPr>
          <p:spPr>
            <a:xfrm>
              <a:off x="6293030" y="3439863"/>
              <a:ext cx="376891" cy="184666"/>
            </a:xfrm>
            <a:prstGeom prst="rect">
              <a:avLst/>
            </a:prstGeom>
            <a:noFill/>
          </p:spPr>
          <p:txBody>
            <a:bodyPr wrap="square" rtlCol="0" anchor="ctr">
              <a:spAutoFit/>
            </a:bodyPr>
            <a:lstStyle/>
            <a:p>
              <a:pPr algn="ctr"/>
              <a:r>
                <a:rPr lang="nl-BE" sz="600" b="1" spc="-10" dirty="0" smtClean="0"/>
                <a:t>RIGHT</a:t>
              </a:r>
              <a:endParaRPr lang="nl-BE" sz="600" b="1" spc="-10" dirty="0"/>
            </a:p>
          </p:txBody>
        </p:sp>
        <p:grpSp>
          <p:nvGrpSpPr>
            <p:cNvPr id="6" name="Group 187"/>
            <p:cNvGrpSpPr/>
            <p:nvPr/>
          </p:nvGrpSpPr>
          <p:grpSpPr>
            <a:xfrm>
              <a:off x="4966746" y="3695047"/>
              <a:ext cx="1746521" cy="253916"/>
              <a:chOff x="660400" y="3628043"/>
              <a:chExt cx="1746521" cy="253916"/>
            </a:xfrm>
          </p:grpSpPr>
          <p:sp>
            <p:nvSpPr>
              <p:cNvPr id="97" name="TextBox 96"/>
              <p:cNvSpPr txBox="1"/>
              <p:nvPr/>
            </p:nvSpPr>
            <p:spPr>
              <a:xfrm>
                <a:off x="1088044"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sp>
            <p:nvSpPr>
              <p:cNvPr id="98" name="TextBox 97"/>
              <p:cNvSpPr txBox="1"/>
              <p:nvPr/>
            </p:nvSpPr>
            <p:spPr>
              <a:xfrm>
                <a:off x="660400"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sp>
            <p:nvSpPr>
              <p:cNvPr id="99" name="TextBox 98"/>
              <p:cNvSpPr txBox="1"/>
              <p:nvPr/>
            </p:nvSpPr>
            <p:spPr>
              <a:xfrm>
                <a:off x="1515689"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sp>
            <p:nvSpPr>
              <p:cNvPr id="100" name="TextBox 99"/>
              <p:cNvSpPr txBox="1"/>
              <p:nvPr/>
            </p:nvSpPr>
            <p:spPr>
              <a:xfrm>
                <a:off x="1943333" y="3628043"/>
                <a:ext cx="463588" cy="253916"/>
              </a:xfrm>
              <a:prstGeom prst="rect">
                <a:avLst/>
              </a:prstGeom>
              <a:noFill/>
            </p:spPr>
            <p:txBody>
              <a:bodyPr wrap="none" rtlCol="0">
                <a:spAutoFit/>
              </a:bodyPr>
              <a:lstStyle/>
              <a:p>
                <a:r>
                  <a:rPr lang="en-US" sz="1000" b="1" spc="-100" dirty="0" smtClean="0"/>
                  <a:t>3 days</a:t>
                </a:r>
                <a:endParaRPr lang="en-US" sz="1000" b="1" spc="-100" dirty="0"/>
              </a:p>
            </p:txBody>
          </p:sp>
        </p:grpSp>
        <p:sp>
          <p:nvSpPr>
            <p:cNvPr id="93" name="Rectangle 92"/>
            <p:cNvSpPr/>
            <p:nvPr/>
          </p:nvSpPr>
          <p:spPr bwMode="auto">
            <a:xfrm>
              <a:off x="4962506" y="1658049"/>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94" name="Rectangle 93"/>
            <p:cNvSpPr/>
            <p:nvPr/>
          </p:nvSpPr>
          <p:spPr bwMode="auto">
            <a:xfrm>
              <a:off x="5231314" y="136208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RED TOAD</a:t>
              </a:r>
              <a:endParaRPr lang="en-US" sz="1400" b="1" spc="-80" dirty="0">
                <a:solidFill>
                  <a:schemeClr val="accent6"/>
                </a:solidFill>
              </a:endParaRPr>
            </a:p>
          </p:txBody>
        </p:sp>
        <p:sp>
          <p:nvSpPr>
            <p:cNvPr id="95" name="Rectangle 94"/>
            <p:cNvSpPr/>
            <p:nvPr/>
          </p:nvSpPr>
          <p:spPr bwMode="auto">
            <a:xfrm>
              <a:off x="4962506" y="136208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96" name="TextBox 95"/>
            <p:cNvSpPr txBox="1"/>
            <p:nvPr/>
          </p:nvSpPr>
          <p:spPr>
            <a:xfrm>
              <a:off x="4949856" y="1338175"/>
              <a:ext cx="269626" cy="338554"/>
            </a:xfrm>
            <a:prstGeom prst="rect">
              <a:avLst/>
            </a:prstGeom>
            <a:noFill/>
          </p:spPr>
          <p:txBody>
            <a:bodyPr wrap="none" rtlCol="0" anchor="ctr">
              <a:spAutoFit/>
            </a:bodyPr>
            <a:lstStyle/>
            <a:p>
              <a:pPr algn="ctr"/>
              <a:r>
                <a:rPr lang="nl-BE" sz="1600" b="1" spc="-150" dirty="0" smtClean="0"/>
                <a:t>5</a:t>
              </a:r>
              <a:endParaRPr lang="nl-BE" sz="1600" b="1" spc="-150" dirty="0"/>
            </a:p>
          </p:txBody>
        </p:sp>
      </p:gr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40" name="Picture 6" descr="http://images.wikia.com/fantendo/images/b/ba/100px-Redddtoaddd.png"/>
          <p:cNvPicPr>
            <a:picLocks noChangeAspect="1" noChangeArrowheads="1"/>
          </p:cNvPicPr>
          <p:nvPr/>
        </p:nvPicPr>
        <p:blipFill>
          <a:blip r:embed="rId7" cstate="print"/>
          <a:srcRect/>
          <a:stretch>
            <a:fillRect/>
          </a:stretch>
        </p:blipFill>
        <p:spPr bwMode="auto">
          <a:xfrm>
            <a:off x="6483350" y="269745"/>
            <a:ext cx="449101" cy="720000"/>
          </a:xfrm>
          <a:prstGeom prst="rect">
            <a:avLst/>
          </a:prstGeom>
          <a:noFill/>
        </p:spPr>
      </p:pic>
      <p:grpSp>
        <p:nvGrpSpPr>
          <p:cNvPr id="8" name="Group 40"/>
          <p:cNvGrpSpPr>
            <a:grpSpLocks noChangeAspect="1"/>
          </p:cNvGrpSpPr>
          <p:nvPr/>
        </p:nvGrpSpPr>
        <p:grpSpPr>
          <a:xfrm>
            <a:off x="7327900" y="251745"/>
            <a:ext cx="756000" cy="756000"/>
            <a:chOff x="1680138" y="4562041"/>
            <a:chExt cx="378000" cy="378000"/>
          </a:xfrm>
        </p:grpSpPr>
        <p:pic>
          <p:nvPicPr>
            <p:cNvPr id="42" name="Picture 3"/>
            <p:cNvPicPr>
              <a:picLocks noChangeAspect="1" noChangeArrowheads="1"/>
            </p:cNvPicPr>
            <p:nvPr/>
          </p:nvPicPr>
          <p:blipFill>
            <a:blip r:embed="rId8"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734377" y="4629150"/>
              <a:ext cx="291299" cy="243782"/>
            </a:xfrm>
            <a:prstGeom prst="rect">
              <a:avLst/>
            </a:prstGeom>
            <a:noFill/>
            <a:ln>
              <a:noFill/>
            </a:ln>
          </p:spPr>
        </p:pic>
        <p:sp>
          <p:nvSpPr>
            <p:cNvPr id="43" name="Oval 42"/>
            <p:cNvSpPr/>
            <p:nvPr/>
          </p:nvSpPr>
          <p:spPr bwMode="auto">
            <a:xfrm>
              <a:off x="1680138" y="4562041"/>
              <a:ext cx="378000" cy="378000"/>
            </a:xfrm>
            <a:prstGeom prst="ellipse">
              <a:avLst/>
            </a:prstGeom>
            <a:noFill/>
            <a:ln w="38100">
              <a:solidFill>
                <a:schemeClr val="tx1"/>
              </a:solidFill>
              <a:miter lim="800000"/>
              <a:headEnd/>
              <a:tailEnd/>
            </a:ln>
            <a:effectLst/>
          </p:spPr>
          <p:txBody>
            <a:bodyPr rtlCol="0" anchor="ctr"/>
            <a:lstStyle/>
            <a:p>
              <a:pPr algn="ctr"/>
              <a:r>
                <a:rPr lang="nl-BE" sz="4800" b="1" spc="-20" dirty="0" smtClean="0"/>
                <a:t>B</a:t>
              </a:r>
              <a:endParaRPr lang="nl-BE" sz="4800" b="1" spc="-20" dirty="0"/>
            </a:p>
          </p:txBody>
        </p:sp>
      </p:gr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grpSp>
        <p:nvGrpSpPr>
          <p:cNvPr id="41" name="Group 280"/>
          <p:cNvGrpSpPr/>
          <p:nvPr/>
        </p:nvGrpSpPr>
        <p:grpSpPr>
          <a:xfrm>
            <a:off x="6705600" y="3297200"/>
            <a:ext cx="1890000" cy="2700000"/>
            <a:chOff x="817466" y="3840480"/>
            <a:chExt cx="1890000" cy="2700000"/>
          </a:xfrm>
        </p:grpSpPr>
        <p:sp>
          <p:nvSpPr>
            <p:cNvPr id="44" name="Rectangle 43"/>
            <p:cNvSpPr/>
            <p:nvPr/>
          </p:nvSpPr>
          <p:spPr bwMode="auto">
            <a:xfrm>
              <a:off x="817466" y="3840480"/>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45" name="Rectangle 44"/>
            <p:cNvSpPr/>
            <p:nvPr/>
          </p:nvSpPr>
          <p:spPr bwMode="auto">
            <a:xfrm>
              <a:off x="884966" y="3907980"/>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46" name="Picture 4" descr="http://www.nieuwslog.nl/wp-content/plugins/wp-o-matic/cache/35f85_20091124185314_donkeykong.jpg"/>
            <p:cNvPicPr>
              <a:picLocks noChangeAspect="1" noChangeArrowheads="1"/>
            </p:cNvPicPr>
            <p:nvPr/>
          </p:nvPicPr>
          <p:blipFill>
            <a:blip r:embed="rId3" cstate="print"/>
            <a:srcRect/>
            <a:stretch>
              <a:fillRect/>
            </a:stretch>
          </p:blipFill>
          <p:spPr bwMode="auto">
            <a:xfrm>
              <a:off x="963575" y="4254575"/>
              <a:ext cx="1620000" cy="1312200"/>
            </a:xfrm>
            <a:prstGeom prst="rect">
              <a:avLst/>
            </a:prstGeom>
            <a:noFill/>
          </p:spPr>
        </p:pic>
        <p:pic>
          <p:nvPicPr>
            <p:cNvPr id="47" name="Picture 8" descr="http://cache.lego.com/images/factory/pab/bricks/300526_8.jpg"/>
            <p:cNvPicPr>
              <a:picLocks noChangeAspect="1" noChangeArrowheads="1"/>
            </p:cNvPicPr>
            <p:nvPr/>
          </p:nvPicPr>
          <p:blipFill>
            <a:blip r:embed="rId4"/>
            <a:srcRect/>
            <a:stretch>
              <a:fillRect/>
            </a:stretch>
          </p:blipFill>
          <p:spPr bwMode="auto">
            <a:xfrm>
              <a:off x="2356466" y="3919417"/>
              <a:ext cx="270000" cy="270000"/>
            </a:xfrm>
            <a:prstGeom prst="rect">
              <a:avLst/>
            </a:prstGeom>
            <a:noFill/>
          </p:spPr>
        </p:pic>
        <p:sp>
          <p:nvSpPr>
            <p:cNvPr id="58" name="Rectangle 57"/>
            <p:cNvSpPr/>
            <p:nvPr/>
          </p:nvSpPr>
          <p:spPr bwMode="auto">
            <a:xfrm>
              <a:off x="884966" y="5783946"/>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61" name="Rectangle 60"/>
            <p:cNvSpPr/>
            <p:nvPr/>
          </p:nvSpPr>
          <p:spPr bwMode="auto">
            <a:xfrm>
              <a:off x="884966" y="4202398"/>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62" name="Rectangle 61"/>
            <p:cNvSpPr/>
            <p:nvPr/>
          </p:nvSpPr>
          <p:spPr bwMode="auto">
            <a:xfrm>
              <a:off x="2342966" y="390643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sp>
          <p:nvSpPr>
            <p:cNvPr id="63" name="TextBox 62"/>
            <p:cNvSpPr txBox="1"/>
            <p:nvPr/>
          </p:nvSpPr>
          <p:spPr>
            <a:xfrm>
              <a:off x="889206" y="6233682"/>
              <a:ext cx="359714" cy="196207"/>
            </a:xfrm>
            <a:prstGeom prst="rect">
              <a:avLst/>
            </a:prstGeom>
            <a:noFill/>
          </p:spPr>
          <p:txBody>
            <a:bodyPr wrap="none" rtlCol="0">
              <a:spAutoFit/>
            </a:bodyPr>
            <a:lstStyle/>
            <a:p>
              <a:r>
                <a:rPr lang="en-US" sz="1100" b="1" spc="-100" dirty="0" smtClean="0"/>
                <a:t>4 days</a:t>
              </a:r>
              <a:endParaRPr lang="en-US" sz="1100" b="1" spc="-100" dirty="0"/>
            </a:p>
          </p:txBody>
        </p:sp>
        <p:sp>
          <p:nvSpPr>
            <p:cNvPr id="64" name="Rectangle 63"/>
            <p:cNvSpPr/>
            <p:nvPr/>
          </p:nvSpPr>
          <p:spPr bwMode="auto">
            <a:xfrm>
              <a:off x="884966" y="4202398"/>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pic>
          <p:nvPicPr>
            <p:cNvPr id="65" name="Picture 2" descr="C:\Users\Diha\Pictures\LDDScreenShot19.png"/>
            <p:cNvPicPr>
              <a:picLocks noChangeAspect="1" noChangeArrowheads="1"/>
            </p:cNvPicPr>
            <p:nvPr/>
          </p:nvPicPr>
          <p:blipFill>
            <a:blip r:embed="rId5" cstate="print"/>
            <a:srcRect l="5023"/>
            <a:stretch>
              <a:fillRect/>
            </a:stretch>
          </p:blipFill>
          <p:spPr bwMode="auto">
            <a:xfrm>
              <a:off x="903338" y="5084568"/>
              <a:ext cx="1012986" cy="675000"/>
            </a:xfrm>
            <a:prstGeom prst="rect">
              <a:avLst/>
            </a:prstGeom>
            <a:noFill/>
          </p:spPr>
        </p:pic>
        <p:grpSp>
          <p:nvGrpSpPr>
            <p:cNvPr id="66" name="Group 19"/>
            <p:cNvGrpSpPr>
              <a:grpSpLocks noChangeAspect="1"/>
            </p:cNvGrpSpPr>
            <p:nvPr/>
          </p:nvGrpSpPr>
          <p:grpSpPr>
            <a:xfrm>
              <a:off x="932010" y="5888242"/>
              <a:ext cx="378000" cy="377998"/>
              <a:chOff x="7429520" y="2857496"/>
              <a:chExt cx="1440000" cy="1440000"/>
            </a:xfrm>
          </p:grpSpPr>
          <p:pic>
            <p:nvPicPr>
              <p:cNvPr id="70" name="Picture 5" descr="Roof Clip Art"/>
              <p:cNvPicPr>
                <a:picLocks noChangeAspect="1" noChangeArrowheads="1"/>
              </p:cNvPicPr>
              <p:nvPr/>
            </p:nvPicPr>
            <p:blipFill>
              <a:blip r:embed="rId6" cstate="print">
                <a:duotone>
                  <a:schemeClr val="accent5">
                    <a:shade val="45000"/>
                    <a:satMod val="135000"/>
                  </a:schemeClr>
                  <a:prstClr val="white"/>
                </a:duotone>
              </a:blip>
              <a:stretch>
                <a:fillRect/>
              </a:stretch>
            </p:blipFill>
            <p:spPr bwMode="auto">
              <a:xfrm>
                <a:off x="7530390" y="3291744"/>
                <a:ext cx="1238260" cy="571504"/>
              </a:xfrm>
              <a:prstGeom prst="rect">
                <a:avLst/>
              </a:prstGeom>
              <a:noFill/>
              <a:ln>
                <a:noFill/>
              </a:ln>
            </p:spPr>
          </p:pic>
          <p:sp>
            <p:nvSpPr>
              <p:cNvPr id="71" name="Oval 70"/>
              <p:cNvSpPr/>
              <p:nvPr/>
            </p:nvSpPr>
            <p:spPr bwMode="auto">
              <a:xfrm>
                <a:off x="7429520" y="2857496"/>
                <a:ext cx="1440000" cy="1440000"/>
              </a:xfrm>
              <a:prstGeom prst="ellipse">
                <a:avLst/>
              </a:prstGeom>
              <a:noFill/>
              <a:ln w="1905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sp>
          <p:nvSpPr>
            <p:cNvPr id="67" name="Rectangle 66"/>
            <p:cNvSpPr/>
            <p:nvPr/>
          </p:nvSpPr>
          <p:spPr bwMode="auto">
            <a:xfrm>
              <a:off x="1153774" y="390643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DONKEY KONG</a:t>
              </a:r>
              <a:endParaRPr lang="en-US" sz="1400" b="1" spc="-80" dirty="0">
                <a:solidFill>
                  <a:schemeClr val="accent6"/>
                </a:solidFill>
              </a:endParaRPr>
            </a:p>
          </p:txBody>
        </p:sp>
        <p:sp>
          <p:nvSpPr>
            <p:cNvPr id="68" name="Rectangle 67"/>
            <p:cNvSpPr/>
            <p:nvPr/>
          </p:nvSpPr>
          <p:spPr bwMode="auto">
            <a:xfrm>
              <a:off x="884966" y="390643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69" name="TextBox 68"/>
            <p:cNvSpPr txBox="1"/>
            <p:nvPr/>
          </p:nvSpPr>
          <p:spPr>
            <a:xfrm>
              <a:off x="882090" y="3884930"/>
              <a:ext cx="269626" cy="338554"/>
            </a:xfrm>
            <a:prstGeom prst="rect">
              <a:avLst/>
            </a:prstGeom>
            <a:noFill/>
          </p:spPr>
          <p:txBody>
            <a:bodyPr wrap="none" rtlCol="0" anchor="ctr">
              <a:spAutoFit/>
            </a:bodyPr>
            <a:lstStyle/>
            <a:p>
              <a:pPr algn="ctr"/>
              <a:r>
                <a:rPr lang="nl-BE" sz="1600" b="1" spc="-150" dirty="0" smtClean="0"/>
                <a:t>7</a:t>
              </a:r>
              <a:endParaRPr lang="nl-BE" sz="1600" b="1" spc="-150" dirty="0"/>
            </a:p>
          </p:txBody>
        </p:sp>
      </p:gr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72" name="Picture 4" descr="http://www.nieuwslog.nl/wp-content/plugins/wp-o-matic/cache/35f85_20091124185314_donkeykong.jpg"/>
          <p:cNvPicPr>
            <a:picLocks noChangeAspect="1" noChangeArrowheads="1"/>
          </p:cNvPicPr>
          <p:nvPr/>
        </p:nvPicPr>
        <p:blipFill>
          <a:blip r:embed="rId7" cstate="print"/>
          <a:srcRect/>
          <a:stretch>
            <a:fillRect/>
          </a:stretch>
        </p:blipFill>
        <p:spPr bwMode="auto">
          <a:xfrm>
            <a:off x="6216761" y="269745"/>
            <a:ext cx="888889" cy="720000"/>
          </a:xfrm>
          <a:prstGeom prst="rect">
            <a:avLst/>
          </a:prstGeom>
          <a:noFill/>
        </p:spPr>
      </p:pic>
      <p:grpSp>
        <p:nvGrpSpPr>
          <p:cNvPr id="73" name="Group 72"/>
          <p:cNvGrpSpPr>
            <a:grpSpLocks noChangeAspect="1"/>
          </p:cNvGrpSpPr>
          <p:nvPr/>
        </p:nvGrpSpPr>
        <p:grpSpPr>
          <a:xfrm>
            <a:off x="7327898" y="251744"/>
            <a:ext cx="756002" cy="756001"/>
            <a:chOff x="6785006" y="2279964"/>
            <a:chExt cx="504000" cy="503999"/>
          </a:xfrm>
        </p:grpSpPr>
        <p:pic>
          <p:nvPicPr>
            <p:cNvPr id="74" name="Picture 5" descr="Roof Clip Art"/>
            <p:cNvPicPr>
              <a:picLocks noChangeAspect="1" noChangeArrowheads="1"/>
            </p:cNvPicPr>
            <p:nvPr/>
          </p:nvPicPr>
          <p:blipFill>
            <a:blip r:embed="rId8" cstate="print">
              <a:duotone>
                <a:schemeClr val="accent5">
                  <a:shade val="45000"/>
                  <a:satMod val="135000"/>
                </a:schemeClr>
                <a:prstClr val="white"/>
              </a:duotone>
            </a:blip>
            <a:stretch>
              <a:fillRect/>
            </a:stretch>
          </p:blipFill>
          <p:spPr bwMode="auto">
            <a:xfrm>
              <a:off x="6820314" y="2431947"/>
              <a:ext cx="433391" cy="200026"/>
            </a:xfrm>
            <a:prstGeom prst="rect">
              <a:avLst/>
            </a:prstGeom>
            <a:noFill/>
            <a:ln>
              <a:noFill/>
            </a:ln>
          </p:spPr>
        </p:pic>
        <p:sp>
          <p:nvSpPr>
            <p:cNvPr id="75" name="Oval 74"/>
            <p:cNvSpPr/>
            <p:nvPr/>
          </p:nvSpPr>
          <p:spPr bwMode="auto">
            <a:xfrm>
              <a:off x="6785006" y="2279964"/>
              <a:ext cx="504000" cy="503999"/>
            </a:xfrm>
            <a:prstGeom prst="ellipse">
              <a:avLst/>
            </a:prstGeom>
            <a:noFill/>
            <a:ln w="3810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grpSp>
        <p:nvGrpSpPr>
          <p:cNvPr id="27" name="Group 259"/>
          <p:cNvGrpSpPr/>
          <p:nvPr/>
        </p:nvGrpSpPr>
        <p:grpSpPr>
          <a:xfrm>
            <a:off x="6705600" y="3297200"/>
            <a:ext cx="1890000" cy="2700000"/>
            <a:chOff x="792495" y="3798500"/>
            <a:chExt cx="1890000" cy="2700000"/>
          </a:xfrm>
        </p:grpSpPr>
        <p:sp>
          <p:nvSpPr>
            <p:cNvPr id="28" name="Rectangle 27"/>
            <p:cNvSpPr/>
            <p:nvPr/>
          </p:nvSpPr>
          <p:spPr bwMode="auto">
            <a:xfrm>
              <a:off x="792495" y="3798500"/>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29" name="Rectangle 106"/>
            <p:cNvSpPr/>
            <p:nvPr/>
          </p:nvSpPr>
          <p:spPr bwMode="auto">
            <a:xfrm>
              <a:off x="859995" y="3866000"/>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30" name="Picture 2" descr="http://cache.lego.com/images/factory/pab/bricks/300501_8.jpg"/>
            <p:cNvPicPr>
              <a:picLocks noChangeAspect="1" noChangeArrowheads="1"/>
            </p:cNvPicPr>
            <p:nvPr/>
          </p:nvPicPr>
          <p:blipFill>
            <a:blip r:embed="rId3"/>
            <a:srcRect/>
            <a:stretch>
              <a:fillRect/>
            </a:stretch>
          </p:blipFill>
          <p:spPr bwMode="auto">
            <a:xfrm>
              <a:off x="2331495" y="3877437"/>
              <a:ext cx="270000" cy="270000"/>
            </a:xfrm>
            <a:prstGeom prst="rect">
              <a:avLst/>
            </a:prstGeom>
            <a:noFill/>
          </p:spPr>
        </p:pic>
        <p:sp>
          <p:nvSpPr>
            <p:cNvPr id="31" name="Rectangle 30"/>
            <p:cNvSpPr/>
            <p:nvPr/>
          </p:nvSpPr>
          <p:spPr bwMode="auto">
            <a:xfrm>
              <a:off x="859995" y="5741966"/>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32" name="Rectangle 31"/>
            <p:cNvSpPr/>
            <p:nvPr/>
          </p:nvSpPr>
          <p:spPr bwMode="auto">
            <a:xfrm>
              <a:off x="859995" y="4160418"/>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33" name="Rectangle 32"/>
            <p:cNvSpPr/>
            <p:nvPr/>
          </p:nvSpPr>
          <p:spPr bwMode="auto">
            <a:xfrm>
              <a:off x="2317995" y="3864457"/>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pic>
          <p:nvPicPr>
            <p:cNvPr id="34" name="Picture 6" descr="http://www.helene.iseral.be/userfiles/image/peach.png"/>
            <p:cNvPicPr>
              <a:picLocks noChangeAspect="1" noChangeArrowheads="1"/>
            </p:cNvPicPr>
            <p:nvPr/>
          </p:nvPicPr>
          <p:blipFill>
            <a:blip r:embed="rId4" cstate="print"/>
            <a:srcRect/>
            <a:stretch>
              <a:fillRect/>
            </a:stretch>
          </p:blipFill>
          <p:spPr bwMode="auto">
            <a:xfrm>
              <a:off x="931946" y="4207148"/>
              <a:ext cx="981736" cy="1485000"/>
            </a:xfrm>
            <a:prstGeom prst="rect">
              <a:avLst/>
            </a:prstGeom>
            <a:noFill/>
          </p:spPr>
        </p:pic>
        <p:sp>
          <p:nvSpPr>
            <p:cNvPr id="35" name="TextBox 34"/>
            <p:cNvSpPr txBox="1"/>
            <p:nvPr/>
          </p:nvSpPr>
          <p:spPr>
            <a:xfrm>
              <a:off x="889206" y="6191702"/>
              <a:ext cx="463588" cy="253916"/>
            </a:xfrm>
            <a:prstGeom prst="rect">
              <a:avLst/>
            </a:prstGeom>
            <a:noFill/>
          </p:spPr>
          <p:txBody>
            <a:bodyPr wrap="none" rtlCol="0">
              <a:spAutoFit/>
            </a:bodyPr>
            <a:lstStyle/>
            <a:p>
              <a:r>
                <a:rPr lang="en-US" sz="1000" b="1" spc="-100" dirty="0" smtClean="0"/>
                <a:t>2 days</a:t>
              </a:r>
              <a:endParaRPr lang="en-US" sz="1000" b="1" spc="-100" dirty="0"/>
            </a:p>
          </p:txBody>
        </p:sp>
        <p:grpSp>
          <p:nvGrpSpPr>
            <p:cNvPr id="36" name="Group 23"/>
            <p:cNvGrpSpPr/>
            <p:nvPr/>
          </p:nvGrpSpPr>
          <p:grpSpPr>
            <a:xfrm>
              <a:off x="907028" y="5846276"/>
              <a:ext cx="377999" cy="378001"/>
              <a:chOff x="6357950" y="5143512"/>
              <a:chExt cx="503999" cy="504000"/>
            </a:xfrm>
          </p:grpSpPr>
          <p:pic>
            <p:nvPicPr>
              <p:cNvPr id="42" name="Picture 11" descr="http://www.cksinfo.com/clipart/construction/tools/painting/paint-and-brush.png"/>
              <p:cNvPicPr>
                <a:picLocks noChangeAspect="1" noChangeArrowheads="1"/>
              </p:cNvPicPr>
              <p:nvPr/>
            </p:nvPicPr>
            <p:blipFill>
              <a:blip r:embed="rId5"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6472432" y="5222533"/>
                <a:ext cx="275036" cy="345958"/>
              </a:xfrm>
              <a:prstGeom prst="rect">
                <a:avLst/>
              </a:prstGeom>
              <a:noFill/>
            </p:spPr>
          </p:pic>
          <p:sp>
            <p:nvSpPr>
              <p:cNvPr id="43" name="Oval 42"/>
              <p:cNvSpPr/>
              <p:nvPr/>
            </p:nvSpPr>
            <p:spPr bwMode="auto">
              <a:xfrm>
                <a:off x="6357950" y="5143512"/>
                <a:ext cx="503999" cy="504000"/>
              </a:xfrm>
              <a:prstGeom prst="ellipse">
                <a:avLst/>
              </a:prstGeom>
              <a:noFill/>
              <a:ln w="1905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pic>
          <p:nvPicPr>
            <p:cNvPr id="37" name="Picture 4" descr="C:\Users\Diha\Pictures\LDDScreenShot11.png"/>
            <p:cNvPicPr>
              <a:picLocks noChangeAspect="1" noChangeArrowheads="1"/>
            </p:cNvPicPr>
            <p:nvPr/>
          </p:nvPicPr>
          <p:blipFill>
            <a:blip r:embed="rId6" cstate="print"/>
            <a:srcRect r="22613"/>
            <a:stretch>
              <a:fillRect/>
            </a:stretch>
          </p:blipFill>
          <p:spPr bwMode="auto">
            <a:xfrm>
              <a:off x="1574888" y="4935431"/>
              <a:ext cx="964413" cy="788701"/>
            </a:xfrm>
            <a:prstGeom prst="rect">
              <a:avLst/>
            </a:prstGeom>
            <a:noFill/>
          </p:spPr>
        </p:pic>
        <p:sp>
          <p:nvSpPr>
            <p:cNvPr id="38" name="Rectangle 37"/>
            <p:cNvSpPr/>
            <p:nvPr/>
          </p:nvSpPr>
          <p:spPr bwMode="auto">
            <a:xfrm>
              <a:off x="859995" y="4160418"/>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39" name="Rectangle 38"/>
            <p:cNvSpPr/>
            <p:nvPr/>
          </p:nvSpPr>
          <p:spPr bwMode="auto">
            <a:xfrm>
              <a:off x="1128803" y="3864457"/>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PEACH</a:t>
              </a:r>
              <a:endParaRPr lang="en-US" sz="1400" b="1" spc="-80" dirty="0">
                <a:solidFill>
                  <a:schemeClr val="accent6"/>
                </a:solidFill>
              </a:endParaRPr>
            </a:p>
          </p:txBody>
        </p:sp>
        <p:sp>
          <p:nvSpPr>
            <p:cNvPr id="40" name="Rectangle 39"/>
            <p:cNvSpPr/>
            <p:nvPr/>
          </p:nvSpPr>
          <p:spPr bwMode="auto">
            <a:xfrm>
              <a:off x="859995" y="3864457"/>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41" name="TextBox 40"/>
            <p:cNvSpPr txBox="1"/>
            <p:nvPr/>
          </p:nvSpPr>
          <p:spPr>
            <a:xfrm>
              <a:off x="849630" y="3840480"/>
              <a:ext cx="269626" cy="338554"/>
            </a:xfrm>
            <a:prstGeom prst="rect">
              <a:avLst/>
            </a:prstGeom>
            <a:noFill/>
          </p:spPr>
          <p:txBody>
            <a:bodyPr wrap="none" rtlCol="0" anchor="ctr">
              <a:spAutoFit/>
            </a:bodyPr>
            <a:lstStyle/>
            <a:p>
              <a:pPr algn="ctr"/>
              <a:r>
                <a:rPr lang="nl-BE" sz="1600" b="1" spc="-150" dirty="0" smtClean="0"/>
                <a:t>8</a:t>
              </a:r>
              <a:endParaRPr lang="nl-BE" sz="1600" b="1" spc="-150" dirty="0"/>
            </a:p>
          </p:txBody>
        </p:sp>
      </p:gr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48" name="Picture 6" descr="http://www.helene.iseral.be/userfiles/image/peach.png"/>
          <p:cNvPicPr>
            <a:picLocks noChangeAspect="1" noChangeArrowheads="1"/>
          </p:cNvPicPr>
          <p:nvPr/>
        </p:nvPicPr>
        <p:blipFill>
          <a:blip r:embed="rId7" cstate="print"/>
          <a:srcRect/>
          <a:stretch>
            <a:fillRect/>
          </a:stretch>
        </p:blipFill>
        <p:spPr bwMode="auto">
          <a:xfrm>
            <a:off x="6468271" y="269745"/>
            <a:ext cx="475993" cy="720000"/>
          </a:xfrm>
          <a:prstGeom prst="rect">
            <a:avLst/>
          </a:prstGeom>
          <a:noFill/>
        </p:spPr>
      </p:pic>
      <p:grpSp>
        <p:nvGrpSpPr>
          <p:cNvPr id="49" name="Group 48"/>
          <p:cNvGrpSpPr>
            <a:grpSpLocks noChangeAspect="1"/>
          </p:cNvGrpSpPr>
          <p:nvPr/>
        </p:nvGrpSpPr>
        <p:grpSpPr>
          <a:xfrm>
            <a:off x="7327901" y="251745"/>
            <a:ext cx="755999" cy="756000"/>
            <a:chOff x="1282700" y="4067126"/>
            <a:chExt cx="503999" cy="504000"/>
          </a:xfrm>
        </p:grpSpPr>
        <p:pic>
          <p:nvPicPr>
            <p:cNvPr id="50" name="Picture 11" descr="http://www.cksinfo.com/clipart/construction/tools/painting/paint-and-brush.png"/>
            <p:cNvPicPr>
              <a:picLocks noChangeAspect="1" noChangeArrowheads="1"/>
            </p:cNvPicPr>
            <p:nvPr/>
          </p:nvPicPr>
          <p:blipFill>
            <a:blip r:embed="rId8"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397182" y="4146147"/>
              <a:ext cx="275036" cy="345958"/>
            </a:xfrm>
            <a:prstGeom prst="rect">
              <a:avLst/>
            </a:prstGeom>
            <a:noFill/>
          </p:spPr>
        </p:pic>
        <p:sp>
          <p:nvSpPr>
            <p:cNvPr id="51" name="Oval 50"/>
            <p:cNvSpPr/>
            <p:nvPr/>
          </p:nvSpPr>
          <p:spPr bwMode="auto">
            <a:xfrm>
              <a:off x="1282700" y="4067126"/>
              <a:ext cx="503999" cy="504000"/>
            </a:xfrm>
            <a:prstGeom prst="ellipse">
              <a:avLst/>
            </a:prstGeom>
            <a:noFill/>
            <a:ln w="3810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grpSp>
        <p:nvGrpSpPr>
          <p:cNvPr id="27" name="Group 239"/>
          <p:cNvGrpSpPr/>
          <p:nvPr/>
        </p:nvGrpSpPr>
        <p:grpSpPr>
          <a:xfrm>
            <a:off x="6705600" y="3297200"/>
            <a:ext cx="1890000" cy="2700000"/>
            <a:chOff x="817466" y="3786848"/>
            <a:chExt cx="1890000" cy="2700000"/>
          </a:xfrm>
        </p:grpSpPr>
        <p:sp>
          <p:nvSpPr>
            <p:cNvPr id="36" name="Rectangle 35"/>
            <p:cNvSpPr/>
            <p:nvPr/>
          </p:nvSpPr>
          <p:spPr bwMode="auto">
            <a:xfrm>
              <a:off x="817466" y="3786848"/>
              <a:ext cx="1890000" cy="27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44" name="Rectangle 43"/>
            <p:cNvSpPr/>
            <p:nvPr/>
          </p:nvSpPr>
          <p:spPr bwMode="auto">
            <a:xfrm>
              <a:off x="884966" y="3854348"/>
              <a:ext cx="1755000" cy="2565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pic>
          <p:nvPicPr>
            <p:cNvPr id="45" name="Picture 12" descr="http://cache.lego.com/images/factory/pab/bricks/300521_8.jpg"/>
            <p:cNvPicPr>
              <a:picLocks noChangeAspect="1" noChangeArrowheads="1"/>
            </p:cNvPicPr>
            <p:nvPr/>
          </p:nvPicPr>
          <p:blipFill>
            <a:blip r:embed="rId3"/>
            <a:srcRect/>
            <a:stretch>
              <a:fillRect/>
            </a:stretch>
          </p:blipFill>
          <p:spPr bwMode="auto">
            <a:xfrm>
              <a:off x="2356466" y="3865785"/>
              <a:ext cx="270000" cy="270000"/>
            </a:xfrm>
            <a:prstGeom prst="rect">
              <a:avLst/>
            </a:prstGeom>
            <a:noFill/>
          </p:spPr>
        </p:pic>
        <p:sp>
          <p:nvSpPr>
            <p:cNvPr id="46" name="Rectangle 45"/>
            <p:cNvSpPr/>
            <p:nvPr/>
          </p:nvSpPr>
          <p:spPr bwMode="auto">
            <a:xfrm>
              <a:off x="884966" y="5730314"/>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47" name="Rectangle 46"/>
            <p:cNvSpPr/>
            <p:nvPr/>
          </p:nvSpPr>
          <p:spPr bwMode="auto">
            <a:xfrm>
              <a:off x="884966" y="4148766"/>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49" name="Rectangle 48"/>
            <p:cNvSpPr/>
            <p:nvPr/>
          </p:nvSpPr>
          <p:spPr bwMode="auto">
            <a:xfrm>
              <a:off x="2342966" y="3852805"/>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sp>
          <p:nvSpPr>
            <p:cNvPr id="52" name="TextBox 51"/>
            <p:cNvSpPr txBox="1"/>
            <p:nvPr/>
          </p:nvSpPr>
          <p:spPr>
            <a:xfrm>
              <a:off x="889206" y="6180050"/>
              <a:ext cx="463588" cy="253916"/>
            </a:xfrm>
            <a:prstGeom prst="rect">
              <a:avLst/>
            </a:prstGeom>
            <a:noFill/>
          </p:spPr>
          <p:txBody>
            <a:bodyPr wrap="none" rtlCol="0">
              <a:spAutoFit/>
            </a:bodyPr>
            <a:lstStyle/>
            <a:p>
              <a:r>
                <a:rPr lang="en-US" sz="1000" b="1" spc="-100" dirty="0" smtClean="0"/>
                <a:t>6 days</a:t>
              </a:r>
              <a:endParaRPr lang="en-US" sz="1000" b="1" spc="-100" dirty="0"/>
            </a:p>
          </p:txBody>
        </p:sp>
        <p:pic>
          <p:nvPicPr>
            <p:cNvPr id="53" name="Picture 8" descr="http://mediaprovider.wm.kennisnet.nl/MediaProvider/img/420945.jpeg"/>
            <p:cNvPicPr>
              <a:picLocks noChangeAspect="1" noChangeArrowheads="1"/>
            </p:cNvPicPr>
            <p:nvPr/>
          </p:nvPicPr>
          <p:blipFill>
            <a:blip r:embed="rId4" cstate="print"/>
            <a:srcRect l="14201" t="4666" r="23313" b="4353"/>
            <a:stretch>
              <a:fillRect/>
            </a:stretch>
          </p:blipFill>
          <p:spPr bwMode="auto">
            <a:xfrm>
              <a:off x="1673001" y="4195496"/>
              <a:ext cx="837692" cy="1485000"/>
            </a:xfrm>
            <a:prstGeom prst="rect">
              <a:avLst/>
            </a:prstGeom>
            <a:noFill/>
          </p:spPr>
        </p:pic>
        <p:grpSp>
          <p:nvGrpSpPr>
            <p:cNvPr id="54" name="Group 26"/>
            <p:cNvGrpSpPr>
              <a:grpSpLocks noChangeAspect="1"/>
            </p:cNvGrpSpPr>
            <p:nvPr/>
          </p:nvGrpSpPr>
          <p:grpSpPr>
            <a:xfrm>
              <a:off x="932000" y="5834613"/>
              <a:ext cx="378000" cy="378000"/>
              <a:chOff x="1071538" y="1357297"/>
              <a:chExt cx="1440000" cy="1440000"/>
            </a:xfrm>
          </p:grpSpPr>
          <p:pic>
            <p:nvPicPr>
              <p:cNvPr id="60" name="Picture 9" descr="http://www.fotosearch.fr/bthumb/LIQ/LIQ108/vl0003b079.jpg"/>
              <p:cNvPicPr>
                <a:picLocks noChangeAspect="1" noChangeArrowheads="1"/>
              </p:cNvPicPr>
              <p:nvPr/>
            </p:nvPicPr>
            <p:blipFill>
              <a:blip r:embed="rId5">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339487" y="1550936"/>
                <a:ext cx="904104" cy="1052725"/>
              </a:xfrm>
              <a:prstGeom prst="rect">
                <a:avLst/>
              </a:prstGeom>
              <a:noFill/>
            </p:spPr>
          </p:pic>
          <p:sp>
            <p:nvSpPr>
              <p:cNvPr id="61" name="Oval 60"/>
              <p:cNvSpPr/>
              <p:nvPr/>
            </p:nvSpPr>
            <p:spPr bwMode="auto">
              <a:xfrm>
                <a:off x="1071538" y="1357297"/>
                <a:ext cx="1440000" cy="1440000"/>
              </a:xfrm>
              <a:prstGeom prst="ellipse">
                <a:avLst/>
              </a:prstGeom>
              <a:noFill/>
              <a:ln w="1905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pic>
          <p:nvPicPr>
            <p:cNvPr id="55" name="Picture 3" descr="C:\Users\Diha\Pictures\LDDScreenShot9.png"/>
            <p:cNvPicPr>
              <a:picLocks noChangeAspect="1" noChangeArrowheads="1"/>
            </p:cNvPicPr>
            <p:nvPr/>
          </p:nvPicPr>
          <p:blipFill>
            <a:blip r:embed="rId6" cstate="print"/>
            <a:srcRect l="18588"/>
            <a:stretch>
              <a:fillRect/>
            </a:stretch>
          </p:blipFill>
          <p:spPr bwMode="auto">
            <a:xfrm>
              <a:off x="956917" y="4816622"/>
              <a:ext cx="938666" cy="729691"/>
            </a:xfrm>
            <a:prstGeom prst="rect">
              <a:avLst/>
            </a:prstGeom>
            <a:noFill/>
          </p:spPr>
        </p:pic>
        <p:sp>
          <p:nvSpPr>
            <p:cNvPr id="56" name="Rectangle 55"/>
            <p:cNvSpPr/>
            <p:nvPr/>
          </p:nvSpPr>
          <p:spPr bwMode="auto">
            <a:xfrm>
              <a:off x="884966" y="4148766"/>
              <a:ext cx="1755000" cy="2269038"/>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57" name="Rectangle 56"/>
            <p:cNvSpPr/>
            <p:nvPr/>
          </p:nvSpPr>
          <p:spPr bwMode="auto">
            <a:xfrm>
              <a:off x="1153774" y="3852805"/>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MARIO</a:t>
              </a:r>
              <a:endParaRPr lang="en-US" sz="1400" b="1" spc="-80" dirty="0">
                <a:solidFill>
                  <a:schemeClr val="accent6"/>
                </a:solidFill>
              </a:endParaRPr>
            </a:p>
          </p:txBody>
        </p:sp>
        <p:sp>
          <p:nvSpPr>
            <p:cNvPr id="58" name="Rectangle 57"/>
            <p:cNvSpPr/>
            <p:nvPr/>
          </p:nvSpPr>
          <p:spPr bwMode="auto">
            <a:xfrm>
              <a:off x="884966" y="3852805"/>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59" name="TextBox 58"/>
            <p:cNvSpPr txBox="1"/>
            <p:nvPr/>
          </p:nvSpPr>
          <p:spPr>
            <a:xfrm>
              <a:off x="882650" y="3829050"/>
              <a:ext cx="269626" cy="338554"/>
            </a:xfrm>
            <a:prstGeom prst="rect">
              <a:avLst/>
            </a:prstGeom>
            <a:noFill/>
          </p:spPr>
          <p:txBody>
            <a:bodyPr wrap="none" rtlCol="0" anchor="ctr">
              <a:spAutoFit/>
            </a:bodyPr>
            <a:lstStyle/>
            <a:p>
              <a:pPr algn="ctr"/>
              <a:r>
                <a:rPr lang="nl-BE" sz="1600" b="1" spc="-150" dirty="0" smtClean="0"/>
                <a:t>9</a:t>
              </a:r>
              <a:endParaRPr lang="nl-BE" sz="1600" b="1" spc="-150" dirty="0"/>
            </a:p>
          </p:txBody>
        </p:sp>
      </p:gr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62" name="Picture 8" descr="http://mediaprovider.wm.kennisnet.nl/MediaProvider/img/420945.jpeg"/>
          <p:cNvPicPr>
            <a:picLocks noChangeAspect="1" noChangeArrowheads="1"/>
          </p:cNvPicPr>
          <p:nvPr/>
        </p:nvPicPr>
        <p:blipFill>
          <a:blip r:embed="rId7" cstate="print"/>
          <a:srcRect l="14201" t="4666" r="23313" b="4353"/>
          <a:stretch>
            <a:fillRect/>
          </a:stretch>
        </p:blipFill>
        <p:spPr bwMode="auto">
          <a:xfrm>
            <a:off x="6538110" y="269745"/>
            <a:ext cx="406154" cy="720000"/>
          </a:xfrm>
          <a:prstGeom prst="rect">
            <a:avLst/>
          </a:prstGeom>
          <a:noFill/>
        </p:spPr>
      </p:pic>
      <p:grpSp>
        <p:nvGrpSpPr>
          <p:cNvPr id="63" name="Group 62"/>
          <p:cNvGrpSpPr>
            <a:grpSpLocks noChangeAspect="1"/>
          </p:cNvGrpSpPr>
          <p:nvPr/>
        </p:nvGrpSpPr>
        <p:grpSpPr>
          <a:xfrm>
            <a:off x="7327901" y="251745"/>
            <a:ext cx="755999" cy="756000"/>
            <a:chOff x="1366718" y="3311369"/>
            <a:chExt cx="503999" cy="504000"/>
          </a:xfrm>
        </p:grpSpPr>
        <p:pic>
          <p:nvPicPr>
            <p:cNvPr id="64" name="Picture 9" descr="http://www.fotosearch.fr/bthumb/LIQ/LIQ108/vl0003b079.jpg"/>
            <p:cNvPicPr>
              <a:picLocks noChangeAspect="1" noChangeArrowheads="1"/>
            </p:cNvPicPr>
            <p:nvPr/>
          </p:nvPicPr>
          <p:blipFill>
            <a:blip r:embed="rId5">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460500" y="3379143"/>
              <a:ext cx="316436" cy="368454"/>
            </a:xfrm>
            <a:prstGeom prst="rect">
              <a:avLst/>
            </a:prstGeom>
            <a:noFill/>
          </p:spPr>
        </p:pic>
        <p:sp>
          <p:nvSpPr>
            <p:cNvPr id="65" name="Oval 64"/>
            <p:cNvSpPr/>
            <p:nvPr/>
          </p:nvSpPr>
          <p:spPr bwMode="auto">
            <a:xfrm>
              <a:off x="1366718" y="3311369"/>
              <a:ext cx="503999" cy="504000"/>
            </a:xfrm>
            <a:prstGeom prst="ellipse">
              <a:avLst/>
            </a:prstGeom>
            <a:noFill/>
            <a:ln w="3810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grpSp>
        <p:nvGrpSpPr>
          <p:cNvPr id="27" name="Group 219"/>
          <p:cNvGrpSpPr/>
          <p:nvPr/>
        </p:nvGrpSpPr>
        <p:grpSpPr>
          <a:xfrm>
            <a:off x="6705600" y="3297200"/>
            <a:ext cx="1890000" cy="2700000"/>
            <a:chOff x="817466" y="3786848"/>
            <a:chExt cx="1890000" cy="2700000"/>
          </a:xfrm>
        </p:grpSpPr>
        <p:grpSp>
          <p:nvGrpSpPr>
            <p:cNvPr id="28" name="Group 31"/>
            <p:cNvGrpSpPr/>
            <p:nvPr/>
          </p:nvGrpSpPr>
          <p:grpSpPr>
            <a:xfrm>
              <a:off x="817466" y="3786848"/>
              <a:ext cx="1890000" cy="2700000"/>
              <a:chOff x="4216562" y="1268199"/>
              <a:chExt cx="2520000" cy="3600000"/>
            </a:xfrm>
          </p:grpSpPr>
          <p:sp>
            <p:nvSpPr>
              <p:cNvPr id="43" name="Rectangle 42"/>
              <p:cNvSpPr/>
              <p:nvPr/>
            </p:nvSpPr>
            <p:spPr bwMode="auto">
              <a:xfrm>
                <a:off x="4216562" y="1268199"/>
                <a:ext cx="2520000" cy="3600000"/>
              </a:xfrm>
              <a:prstGeom prst="rect">
                <a:avLst/>
              </a:prstGeom>
              <a:solidFill>
                <a:schemeClr val="accent4"/>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sp>
            <p:nvSpPr>
              <p:cNvPr id="48" name="Rectangle 47"/>
              <p:cNvSpPr/>
              <p:nvPr/>
            </p:nvSpPr>
            <p:spPr bwMode="auto">
              <a:xfrm>
                <a:off x="4306562" y="1358199"/>
                <a:ext cx="2340000" cy="3420000"/>
              </a:xfrm>
              <a:prstGeom prst="rect">
                <a:avLst/>
              </a:prstGeom>
              <a:solidFill>
                <a:schemeClr val="bg1"/>
              </a:solidFill>
              <a:ln w="50800" cap="sq">
                <a:noFill/>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nl-BE" sz="2400" b="1"/>
              </a:p>
            </p:txBody>
          </p:sp>
        </p:grpSp>
        <p:pic>
          <p:nvPicPr>
            <p:cNvPr id="29" name="Picture 2" descr="http://cache.lego.com/images/factory/pab/bricks/300524_8.jpg"/>
            <p:cNvPicPr>
              <a:picLocks noChangeAspect="1" noChangeArrowheads="1"/>
            </p:cNvPicPr>
            <p:nvPr/>
          </p:nvPicPr>
          <p:blipFill>
            <a:blip r:embed="rId3"/>
            <a:srcRect/>
            <a:stretch>
              <a:fillRect/>
            </a:stretch>
          </p:blipFill>
          <p:spPr bwMode="auto">
            <a:xfrm>
              <a:off x="2356466" y="3865786"/>
              <a:ext cx="270000" cy="270000"/>
            </a:xfrm>
            <a:prstGeom prst="rect">
              <a:avLst/>
            </a:prstGeom>
            <a:noFill/>
          </p:spPr>
        </p:pic>
        <p:sp>
          <p:nvSpPr>
            <p:cNvPr id="30" name="Rectangle 29"/>
            <p:cNvSpPr/>
            <p:nvPr/>
          </p:nvSpPr>
          <p:spPr bwMode="auto">
            <a:xfrm>
              <a:off x="884967" y="5730314"/>
              <a:ext cx="1755000" cy="690577"/>
            </a:xfrm>
            <a:prstGeom prst="rect">
              <a:avLst/>
            </a:prstGeom>
            <a:solidFill>
              <a:schemeClr val="tx1">
                <a:lumMod val="20000"/>
                <a:lumOff val="80000"/>
              </a:schemeClr>
            </a:solidFill>
            <a:ln w="28575">
              <a:solidFill>
                <a:schemeClr val="tx1"/>
              </a:solidFill>
              <a:miter lim="800000"/>
              <a:headEnd/>
              <a:tailEnd/>
            </a:ln>
            <a:effectLst/>
          </p:spPr>
          <p:txBody>
            <a:bodyPr rtlCol="0" anchor="ctr"/>
            <a:lstStyle/>
            <a:p>
              <a:pPr algn="ctr"/>
              <a:endParaRPr lang="nl-BE" dirty="0"/>
            </a:p>
          </p:txBody>
        </p:sp>
        <p:sp>
          <p:nvSpPr>
            <p:cNvPr id="31" name="Rectangle 30"/>
            <p:cNvSpPr/>
            <p:nvPr/>
          </p:nvSpPr>
          <p:spPr bwMode="auto">
            <a:xfrm>
              <a:off x="884967" y="4148766"/>
              <a:ext cx="1755000" cy="1578461"/>
            </a:xfrm>
            <a:prstGeom prst="rect">
              <a:avLst/>
            </a:prstGeom>
            <a:noFill/>
            <a:ln w="28575">
              <a:solidFill>
                <a:schemeClr val="tx1"/>
              </a:solidFill>
              <a:miter lim="800000"/>
              <a:headEnd/>
              <a:tailEnd/>
            </a:ln>
            <a:effectLst/>
          </p:spPr>
          <p:txBody>
            <a:bodyPr rtlCol="0" anchor="ctr"/>
            <a:lstStyle/>
            <a:p>
              <a:pPr algn="ctr"/>
              <a:endParaRPr lang="nl-BE" dirty="0"/>
            </a:p>
          </p:txBody>
        </p:sp>
        <p:sp>
          <p:nvSpPr>
            <p:cNvPr id="32" name="Rectangle 31"/>
            <p:cNvSpPr/>
            <p:nvPr/>
          </p:nvSpPr>
          <p:spPr bwMode="auto">
            <a:xfrm>
              <a:off x="2342967" y="3852805"/>
              <a:ext cx="297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a:solidFill>
                  <a:schemeClr val="accent6"/>
                </a:solidFill>
              </a:endParaRPr>
            </a:p>
          </p:txBody>
        </p:sp>
        <p:sp>
          <p:nvSpPr>
            <p:cNvPr id="33" name="TextBox 32"/>
            <p:cNvSpPr txBox="1"/>
            <p:nvPr/>
          </p:nvSpPr>
          <p:spPr>
            <a:xfrm>
              <a:off x="889206" y="6180050"/>
              <a:ext cx="463588" cy="253916"/>
            </a:xfrm>
            <a:prstGeom prst="rect">
              <a:avLst/>
            </a:prstGeom>
            <a:noFill/>
          </p:spPr>
          <p:txBody>
            <a:bodyPr wrap="none" rtlCol="0">
              <a:spAutoFit/>
            </a:bodyPr>
            <a:lstStyle/>
            <a:p>
              <a:r>
                <a:rPr lang="en-US" sz="1000" b="1" spc="-100" dirty="0" smtClean="0"/>
                <a:t>2 days</a:t>
              </a:r>
              <a:endParaRPr lang="en-US" sz="1000" b="1" spc="-100" dirty="0"/>
            </a:p>
          </p:txBody>
        </p:sp>
        <p:sp>
          <p:nvSpPr>
            <p:cNvPr id="34" name="Oval 33"/>
            <p:cNvSpPr/>
            <p:nvPr/>
          </p:nvSpPr>
          <p:spPr bwMode="auto">
            <a:xfrm>
              <a:off x="931999" y="5834614"/>
              <a:ext cx="377999" cy="378000"/>
            </a:xfrm>
            <a:prstGeom prst="ellipse">
              <a:avLst/>
            </a:prstGeom>
            <a:noFill/>
            <a:ln w="19050">
              <a:solidFill>
                <a:schemeClr val="tx1"/>
              </a:solidFill>
              <a:miter lim="800000"/>
              <a:headEnd/>
              <a:tailEnd/>
            </a:ln>
            <a:effectLst/>
          </p:spPr>
          <p:txBody>
            <a:bodyPr rtlCol="0" anchor="ctr"/>
            <a:lstStyle/>
            <a:p>
              <a:pPr algn="ctr"/>
              <a:endParaRPr lang="nl-BE" dirty="0">
                <a:solidFill>
                  <a:schemeClr val="accent6">
                    <a:lumMod val="50000"/>
                  </a:schemeClr>
                </a:solidFill>
              </a:endParaRPr>
            </a:p>
          </p:txBody>
        </p:sp>
        <p:sp>
          <p:nvSpPr>
            <p:cNvPr id="35" name="Rectangle 34"/>
            <p:cNvSpPr/>
            <p:nvPr/>
          </p:nvSpPr>
          <p:spPr bwMode="auto">
            <a:xfrm>
              <a:off x="884967" y="4148766"/>
              <a:ext cx="1755000" cy="2269039"/>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b="1" dirty="0">
                <a:solidFill>
                  <a:schemeClr val="accent6"/>
                </a:solidFill>
              </a:endParaRPr>
            </a:p>
          </p:txBody>
        </p:sp>
        <p:sp>
          <p:nvSpPr>
            <p:cNvPr id="37" name="Rectangle 36"/>
            <p:cNvSpPr/>
            <p:nvPr/>
          </p:nvSpPr>
          <p:spPr bwMode="auto">
            <a:xfrm>
              <a:off x="1153775" y="3852805"/>
              <a:ext cx="1188000" cy="295961"/>
            </a:xfrm>
            <a:prstGeom prst="rect">
              <a:avLst/>
            </a:prstGeom>
            <a:solidFill>
              <a:schemeClr val="accent5">
                <a:lumMod val="50000"/>
              </a:schemeClr>
            </a:solid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spc="-80" dirty="0" smtClean="0">
                  <a:solidFill>
                    <a:schemeClr val="accent6"/>
                  </a:solidFill>
                </a:rPr>
                <a:t>YELLOW TOAD</a:t>
              </a:r>
              <a:endParaRPr lang="en-US" sz="1400" b="1" spc="-80" dirty="0">
                <a:solidFill>
                  <a:schemeClr val="accent6"/>
                </a:solidFill>
              </a:endParaRPr>
            </a:p>
          </p:txBody>
        </p:sp>
        <p:sp>
          <p:nvSpPr>
            <p:cNvPr id="38" name="Rectangle 37"/>
            <p:cNvSpPr/>
            <p:nvPr/>
          </p:nvSpPr>
          <p:spPr bwMode="auto">
            <a:xfrm>
              <a:off x="884967" y="3852805"/>
              <a:ext cx="270000" cy="295961"/>
            </a:xfrm>
            <a:prstGeom prst="rect">
              <a:avLst/>
            </a:prstGeom>
            <a:noFill/>
            <a:ln w="50800" cap="sq">
              <a:miter lim="800000"/>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1900" b="1" spc="-150" dirty="0">
                <a:solidFill>
                  <a:schemeClr val="tx1"/>
                </a:solidFill>
              </a:endParaRPr>
            </a:p>
          </p:txBody>
        </p:sp>
        <p:sp>
          <p:nvSpPr>
            <p:cNvPr id="39" name="TextBox 38"/>
            <p:cNvSpPr txBox="1"/>
            <p:nvPr/>
          </p:nvSpPr>
          <p:spPr>
            <a:xfrm>
              <a:off x="831403" y="3829945"/>
              <a:ext cx="354585" cy="338554"/>
            </a:xfrm>
            <a:prstGeom prst="rect">
              <a:avLst/>
            </a:prstGeom>
            <a:noFill/>
          </p:spPr>
          <p:txBody>
            <a:bodyPr wrap="none" rtlCol="0" anchor="ctr">
              <a:spAutoFit/>
            </a:bodyPr>
            <a:lstStyle/>
            <a:p>
              <a:pPr algn="ctr"/>
              <a:r>
                <a:rPr lang="nl-BE" sz="1600" b="1" spc="-150" dirty="0" smtClean="0"/>
                <a:t>10</a:t>
              </a:r>
              <a:endParaRPr lang="nl-BE" b="1" spc="-150" dirty="0"/>
            </a:p>
          </p:txBody>
        </p:sp>
        <p:pic>
          <p:nvPicPr>
            <p:cNvPr id="40" name="Picture 2" descr="http://images.wikia.com/fantendo/images/0/0f/Yellow_Toad_NSMBVR.png"/>
            <p:cNvPicPr>
              <a:picLocks noChangeAspect="1" noChangeArrowheads="1"/>
            </p:cNvPicPr>
            <p:nvPr/>
          </p:nvPicPr>
          <p:blipFill>
            <a:blip r:embed="rId4" cstate="print"/>
            <a:srcRect/>
            <a:stretch>
              <a:fillRect/>
            </a:stretch>
          </p:blipFill>
          <p:spPr bwMode="auto">
            <a:xfrm>
              <a:off x="1621144" y="4215476"/>
              <a:ext cx="916485" cy="1485000"/>
            </a:xfrm>
            <a:prstGeom prst="rect">
              <a:avLst/>
            </a:prstGeom>
            <a:noFill/>
          </p:spPr>
        </p:pic>
        <p:pic>
          <p:nvPicPr>
            <p:cNvPr id="41" name="Picture 7" descr="C:\Users\Diha\Pictures\LDDScreenShot4.png"/>
            <p:cNvPicPr>
              <a:picLocks noChangeAspect="1" noChangeArrowheads="1"/>
            </p:cNvPicPr>
            <p:nvPr/>
          </p:nvPicPr>
          <p:blipFill>
            <a:blip r:embed="rId5" cstate="print"/>
            <a:srcRect/>
            <a:stretch>
              <a:fillRect/>
            </a:stretch>
          </p:blipFill>
          <p:spPr bwMode="auto">
            <a:xfrm>
              <a:off x="1031780" y="4911997"/>
              <a:ext cx="589364" cy="360248"/>
            </a:xfrm>
            <a:prstGeom prst="rect">
              <a:avLst/>
            </a:prstGeom>
            <a:noFill/>
          </p:spPr>
        </p:pic>
        <p:pic>
          <p:nvPicPr>
            <p:cNvPr id="42" name="Picture 5" descr="http://www.solarpanel-manufacturer.com/picture/polycrystalline-solar-panels/photovoltaic-module.jpg"/>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990442" y="5881864"/>
              <a:ext cx="283500" cy="283500"/>
            </a:xfrm>
            <a:prstGeom prst="rect">
              <a:avLst/>
            </a:prstGeom>
            <a:noFill/>
          </p:spPr>
        </p:pic>
      </p:grpSp>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Next, we enter the activity durations for each of the activities.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50" name="Picture 2" descr="http://images.wikia.com/fantendo/images/0/0f/Yellow_Toad_NSMBVR.png"/>
          <p:cNvPicPr>
            <a:picLocks noChangeAspect="1" noChangeArrowheads="1"/>
          </p:cNvPicPr>
          <p:nvPr/>
        </p:nvPicPr>
        <p:blipFill>
          <a:blip r:embed="rId7" cstate="print"/>
          <a:srcRect/>
          <a:stretch>
            <a:fillRect/>
          </a:stretch>
        </p:blipFill>
        <p:spPr bwMode="auto">
          <a:xfrm>
            <a:off x="6499908" y="269745"/>
            <a:ext cx="444356" cy="720000"/>
          </a:xfrm>
          <a:prstGeom prst="rect">
            <a:avLst/>
          </a:prstGeom>
          <a:noFill/>
        </p:spPr>
      </p:pic>
      <p:grpSp>
        <p:nvGrpSpPr>
          <p:cNvPr id="51" name="Group 50"/>
          <p:cNvGrpSpPr>
            <a:grpSpLocks noChangeAspect="1"/>
          </p:cNvGrpSpPr>
          <p:nvPr/>
        </p:nvGrpSpPr>
        <p:grpSpPr>
          <a:xfrm>
            <a:off x="7327900" y="251745"/>
            <a:ext cx="756000" cy="756000"/>
            <a:chOff x="1353050" y="4032291"/>
            <a:chExt cx="504000" cy="504000"/>
          </a:xfrm>
        </p:grpSpPr>
        <p:pic>
          <p:nvPicPr>
            <p:cNvPr id="54" name="Picture 5" descr="http://www.solarpanel-manufacturer.com/picture/polycrystalline-solar-panels/photovoltaic-module.jpg"/>
            <p:cNvPicPr>
              <a:picLocks noChangeAspect="1" noChangeArrowheads="1"/>
            </p:cNvPicPr>
            <p:nvPr/>
          </p:nvPicPr>
          <p:blipFill>
            <a:blip r:embed="rId8"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1416050" y="4095291"/>
              <a:ext cx="378000" cy="378000"/>
            </a:xfrm>
            <a:prstGeom prst="rect">
              <a:avLst/>
            </a:prstGeom>
            <a:noFill/>
          </p:spPr>
        </p:pic>
        <p:sp>
          <p:nvSpPr>
            <p:cNvPr id="63" name="Oval 11"/>
            <p:cNvSpPr/>
            <p:nvPr/>
          </p:nvSpPr>
          <p:spPr bwMode="auto">
            <a:xfrm>
              <a:off x="1353050" y="4032291"/>
              <a:ext cx="504000" cy="504000"/>
            </a:xfrm>
            <a:prstGeom prst="ellipse">
              <a:avLst/>
            </a:prstGeom>
            <a:noFill/>
            <a:ln w="38100">
              <a:solidFill>
                <a:schemeClr val="tx1"/>
              </a:solidFill>
              <a:miter lim="800000"/>
              <a:headEnd/>
              <a:tailEnd/>
            </a:ln>
            <a:effectLst/>
          </p:spPr>
          <p:txBody>
            <a:bodyPr rtlCol="0" anchor="ctr"/>
            <a:lstStyle/>
            <a:p>
              <a:pPr algn="ctr"/>
              <a:endParaRPr lang="nl-BE" sz="1400" b="1" spc="-190" dirty="0">
                <a:solidFill>
                  <a:schemeClr val="accent6">
                    <a:lumMod val="50000"/>
                  </a:schemeClr>
                </a:solidFill>
              </a:endParaRPr>
            </a:p>
          </p:txBody>
        </p:sp>
      </p:gr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This does not really look like the schedule we had in mind! Why? Because we did not yet specify the precedence relationships!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44" name="Rectangle 43"/>
          <p:cNvSpPr/>
          <p:nvPr/>
        </p:nvSpPr>
        <p:spPr bwMode="auto">
          <a:xfrm>
            <a:off x="786070" y="2457719"/>
            <a:ext cx="4556094" cy="437080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5" name="Rectangle 44"/>
          <p:cNvSpPr/>
          <p:nvPr/>
        </p:nvSpPr>
        <p:spPr bwMode="auto">
          <a:xfrm>
            <a:off x="5342164" y="5179791"/>
            <a:ext cx="3681436" cy="1628317"/>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6" name="Rectangle 45"/>
          <p:cNvSpPr/>
          <p:nvPr/>
        </p:nvSpPr>
        <p:spPr bwMode="auto">
          <a:xfrm>
            <a:off x="6394450" y="2429144"/>
            <a:ext cx="2629150" cy="2750647"/>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7" name="Rectangle 46"/>
          <p:cNvSpPr/>
          <p:nvPr/>
        </p:nvSpPr>
        <p:spPr bwMode="auto">
          <a:xfrm>
            <a:off x="5342164" y="2410094"/>
            <a:ext cx="1052286" cy="1266556"/>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28" name="Rectangle 27"/>
          <p:cNvSpPr/>
          <p:nvPr/>
        </p:nvSpPr>
        <p:spPr bwMode="auto">
          <a:xfrm>
            <a:off x="1149350" y="3356499"/>
            <a:ext cx="3959953" cy="2016000"/>
          </a:xfrm>
          <a:prstGeom prst="rect">
            <a:avLst/>
          </a:prstGeom>
          <a:solidFill>
            <a:schemeClr val="bg1"/>
          </a:solidFill>
          <a:ln w="57150">
            <a:solidFill>
              <a:srgbClr val="C00000"/>
            </a:solidFill>
            <a:prstDash val="sysDash"/>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36" name="Table 35"/>
          <p:cNvGraphicFramePr>
            <a:graphicFrameLocks noGrp="1"/>
          </p:cNvGraphicFramePr>
          <p:nvPr/>
        </p:nvGraphicFramePr>
        <p:xfrm>
          <a:off x="1191299" y="3499315"/>
          <a:ext cx="3876054" cy="1730368"/>
        </p:xfrm>
        <a:graphic>
          <a:graphicData uri="http://schemas.openxmlformats.org/drawingml/2006/table">
            <a:tbl>
              <a:tblPr/>
              <a:tblGrid>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tblGrid>
              <a:tr h="91072">
                <a:tc>
                  <a:txBody>
                    <a:bodyPr/>
                    <a:lstStyle/>
                    <a:p>
                      <a:pPr algn="ctr" fontAlgn="ctr"/>
                      <a:endParaRPr lang="en-US" sz="500" b="0" i="0" u="none" strike="noStrike" dirty="0">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dirty="0">
                          <a:solidFill>
                            <a:srgbClr val="000000"/>
                          </a:solidFill>
                          <a:latin typeface="Calibri"/>
                        </a:rPr>
                        <a:t>Yellow </a:t>
                      </a:r>
                      <a:r>
                        <a:rPr lang="en-US" sz="500" b="1" i="0" u="none" strike="noStrike" dirty="0" err="1">
                          <a:solidFill>
                            <a:srgbClr val="000000"/>
                          </a:solidFill>
                          <a:latin typeface="Calibri"/>
                        </a:rPr>
                        <a:t>Yoshi</a:t>
                      </a:r>
                      <a:endParaRPr lang="en-US" sz="500" b="1" i="0" u="none" strike="noStrike" dirty="0">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000000"/>
                          </a:solidFill>
                          <a:latin typeface="Calibri"/>
                        </a:rPr>
                        <a:t>(palace slab)</a:t>
                      </a: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Yoshi</a:t>
                      </a: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2D69A"/>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(jacuzzi slab)</a:t>
                      </a: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2D69A"/>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000000"/>
                          </a:solidFill>
                          <a:latin typeface="Calibri"/>
                        </a:rPr>
                        <a:t>Luigi</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500" b="1" i="0" u="none" strike="noStrike">
                          <a:solidFill>
                            <a:srgbClr val="000000"/>
                          </a:solidFill>
                          <a:latin typeface="Calibri"/>
                        </a:rPr>
                        <a:t>Luigi</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000000"/>
                          </a:solidFill>
                          <a:latin typeface="Calibri"/>
                        </a:rPr>
                        <a:t>(left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500" b="1" i="0" u="none" strike="noStrike">
                          <a:solidFill>
                            <a:srgbClr val="000000"/>
                          </a:solidFill>
                          <a:latin typeface="Calibri"/>
                        </a:rPr>
                        <a:t>(right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500" b="1" i="0" u="none" strike="noStrike">
                          <a:solidFill>
                            <a:srgbClr val="000000"/>
                          </a:solidFill>
                          <a:latin typeface="Calibri"/>
                        </a:rPr>
                        <a:t>Red Toad</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gridSpan="3">
                  <a:txBody>
                    <a:bodyPr/>
                    <a:lstStyle/>
                    <a:p>
                      <a:pPr algn="ctr" fontAlgn="ctr"/>
                      <a:r>
                        <a:rPr lang="en-US" sz="500" b="1" i="0" u="none" strike="noStrike">
                          <a:solidFill>
                            <a:srgbClr val="000000"/>
                          </a:solidFill>
                          <a:latin typeface="Calibri"/>
                        </a:rPr>
                        <a:t>Red Toad</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500" b="1" i="0" u="none" strike="noStrike">
                          <a:solidFill>
                            <a:srgbClr val="000000"/>
                          </a:solidFill>
                          <a:latin typeface="Calibri"/>
                        </a:rPr>
                        <a:t>(front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gridSpan="3">
                  <a:txBody>
                    <a:bodyPr/>
                    <a:lstStyle/>
                    <a:p>
                      <a:pPr algn="ctr" fontAlgn="ctr"/>
                      <a:r>
                        <a:rPr lang="en-US" sz="500" b="1" i="0" u="none" strike="noStrike">
                          <a:solidFill>
                            <a:srgbClr val="000000"/>
                          </a:solidFill>
                          <a:latin typeface="Calibri"/>
                        </a:rPr>
                        <a:t>(back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EEECE1"/>
                          </a:solidFill>
                          <a:latin typeface="Calibri"/>
                        </a:rPr>
                        <a:t>Donkey Kong</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A452A"/>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EEECE1"/>
                          </a:solidFill>
                          <a:latin typeface="Calibri"/>
                        </a:rPr>
                        <a:t>(roof)</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A452A"/>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2">
                  <a:txBody>
                    <a:bodyPr/>
                    <a:lstStyle/>
                    <a:p>
                      <a:pPr algn="ctr" fontAlgn="ctr"/>
                      <a:r>
                        <a:rPr lang="en-US" sz="500" b="1" i="0" u="none" strike="noStrike">
                          <a:solidFill>
                            <a:srgbClr val="000000"/>
                          </a:solidFill>
                          <a:latin typeface="Calibri"/>
                        </a:rPr>
                        <a:t>Peach</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99FF"/>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(dressing)</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99FF"/>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500" b="1" i="0" u="none" strike="noStrike">
                          <a:solidFill>
                            <a:srgbClr val="000000"/>
                          </a:solidFill>
                          <a:latin typeface="Calibri"/>
                        </a:rPr>
                        <a:t>Mario</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500" b="1" i="0" u="none" strike="noStrike">
                          <a:solidFill>
                            <a:srgbClr val="000000"/>
                          </a:solidFill>
                          <a:latin typeface="Calibri"/>
                        </a:rPr>
                        <a:t>(jacuzzi)</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Yellow Toad</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99"/>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(solar panels)</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r>
              <a:tr h="91072">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l" fontAlgn="ctr"/>
                      <a:r>
                        <a:rPr lang="en-US" sz="500" b="1" i="0" u="none" strike="noStrike">
                          <a:solidFill>
                            <a:srgbClr val="000000"/>
                          </a:solidFill>
                          <a:latin typeface="Calibri"/>
                        </a:rPr>
                        <a:t>0</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2</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3</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4</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5</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6</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7</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8</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9</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10</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11</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12</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13</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14</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15</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16</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17</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18</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0" i="0" u="none" strike="noStrike" dirty="0">
                          <a:solidFill>
                            <a:srgbClr val="000000"/>
                          </a:solidFill>
                          <a:latin typeface="Calibri"/>
                        </a:rPr>
                        <a:t> </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r>
            </a:tbl>
          </a:graphicData>
        </a:graphic>
      </p:graphicFrame>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This does not really look like the schedule we had in mind! Why? Because we did not yet specify the precedence relationships!</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44" name="Rectangle 43"/>
          <p:cNvSpPr/>
          <p:nvPr/>
        </p:nvSpPr>
        <p:spPr bwMode="auto">
          <a:xfrm>
            <a:off x="786070" y="2457719"/>
            <a:ext cx="4556094" cy="437080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5" name="Rectangle 44"/>
          <p:cNvSpPr/>
          <p:nvPr/>
        </p:nvSpPr>
        <p:spPr bwMode="auto">
          <a:xfrm>
            <a:off x="5342164" y="5179791"/>
            <a:ext cx="3681436" cy="1628317"/>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6" name="Rectangle 45"/>
          <p:cNvSpPr/>
          <p:nvPr/>
        </p:nvSpPr>
        <p:spPr bwMode="auto">
          <a:xfrm>
            <a:off x="6394450" y="2429144"/>
            <a:ext cx="2629150" cy="2750647"/>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47" name="Rectangle 46"/>
          <p:cNvSpPr/>
          <p:nvPr/>
        </p:nvSpPr>
        <p:spPr bwMode="auto">
          <a:xfrm>
            <a:off x="5342164" y="2410094"/>
            <a:ext cx="1052286" cy="1266556"/>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28" name="Rectangle 27"/>
          <p:cNvSpPr/>
          <p:nvPr/>
        </p:nvSpPr>
        <p:spPr bwMode="auto">
          <a:xfrm>
            <a:off x="1149350" y="3356499"/>
            <a:ext cx="3959953" cy="2016000"/>
          </a:xfrm>
          <a:prstGeom prst="rect">
            <a:avLst/>
          </a:prstGeom>
          <a:solidFill>
            <a:schemeClr val="bg1"/>
          </a:solidFill>
          <a:ln w="57150">
            <a:solidFill>
              <a:srgbClr val="C00000"/>
            </a:solidFill>
            <a:prstDash val="sysDash"/>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36" name="Table 35"/>
          <p:cNvGraphicFramePr>
            <a:graphicFrameLocks noGrp="1"/>
          </p:cNvGraphicFramePr>
          <p:nvPr/>
        </p:nvGraphicFramePr>
        <p:xfrm>
          <a:off x="1191299" y="3499315"/>
          <a:ext cx="3876054" cy="1730368"/>
        </p:xfrm>
        <a:graphic>
          <a:graphicData uri="http://schemas.openxmlformats.org/drawingml/2006/table">
            <a:tbl>
              <a:tblPr/>
              <a:tblGrid>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tblGrid>
              <a:tr h="91072">
                <a:tc>
                  <a:txBody>
                    <a:bodyPr/>
                    <a:lstStyle/>
                    <a:p>
                      <a:pPr algn="ctr" fontAlgn="ctr"/>
                      <a:endParaRPr lang="en-US" sz="500" b="0" i="0" u="none" strike="noStrike" dirty="0">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dirty="0">
                          <a:solidFill>
                            <a:srgbClr val="000000"/>
                          </a:solidFill>
                          <a:latin typeface="Calibri"/>
                        </a:rPr>
                        <a:t>Yellow </a:t>
                      </a:r>
                      <a:r>
                        <a:rPr lang="en-US" sz="500" b="1" i="0" u="none" strike="noStrike" dirty="0" err="1">
                          <a:solidFill>
                            <a:srgbClr val="000000"/>
                          </a:solidFill>
                          <a:latin typeface="Calibri"/>
                        </a:rPr>
                        <a:t>Yoshi</a:t>
                      </a:r>
                      <a:endParaRPr lang="en-US" sz="500" b="1" i="0" u="none" strike="noStrike" dirty="0">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000000"/>
                          </a:solidFill>
                          <a:latin typeface="Calibri"/>
                        </a:rPr>
                        <a:t>(palace slab)</a:t>
                      </a: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Yoshi</a:t>
                      </a: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2D69A"/>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(jacuzzi slab)</a:t>
                      </a: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2D69A"/>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000000"/>
                          </a:solidFill>
                          <a:latin typeface="Calibri"/>
                        </a:rPr>
                        <a:t>Luigi</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500" b="1" i="0" u="none" strike="noStrike">
                          <a:solidFill>
                            <a:srgbClr val="000000"/>
                          </a:solidFill>
                          <a:latin typeface="Calibri"/>
                        </a:rPr>
                        <a:t>Luigi</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000000"/>
                          </a:solidFill>
                          <a:latin typeface="Calibri"/>
                        </a:rPr>
                        <a:t>(left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500" b="1" i="0" u="none" strike="noStrike">
                          <a:solidFill>
                            <a:srgbClr val="000000"/>
                          </a:solidFill>
                          <a:latin typeface="Calibri"/>
                        </a:rPr>
                        <a:t>(right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500" b="1" i="0" u="none" strike="noStrike">
                          <a:solidFill>
                            <a:srgbClr val="000000"/>
                          </a:solidFill>
                          <a:latin typeface="Calibri"/>
                        </a:rPr>
                        <a:t>Red Toad</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gridSpan="3">
                  <a:txBody>
                    <a:bodyPr/>
                    <a:lstStyle/>
                    <a:p>
                      <a:pPr algn="ctr" fontAlgn="ctr"/>
                      <a:r>
                        <a:rPr lang="en-US" sz="500" b="1" i="0" u="none" strike="noStrike">
                          <a:solidFill>
                            <a:srgbClr val="000000"/>
                          </a:solidFill>
                          <a:latin typeface="Calibri"/>
                        </a:rPr>
                        <a:t>Red Toad</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500" b="1" i="0" u="none" strike="noStrike">
                          <a:solidFill>
                            <a:srgbClr val="000000"/>
                          </a:solidFill>
                          <a:latin typeface="Calibri"/>
                        </a:rPr>
                        <a:t>(front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gridSpan="3">
                  <a:txBody>
                    <a:bodyPr/>
                    <a:lstStyle/>
                    <a:p>
                      <a:pPr algn="ctr" fontAlgn="ctr"/>
                      <a:r>
                        <a:rPr lang="en-US" sz="500" b="1" i="0" u="none" strike="noStrike">
                          <a:solidFill>
                            <a:srgbClr val="000000"/>
                          </a:solidFill>
                          <a:latin typeface="Calibri"/>
                        </a:rPr>
                        <a:t>(back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EEECE1"/>
                          </a:solidFill>
                          <a:latin typeface="Calibri"/>
                        </a:rPr>
                        <a:t>Donkey Kong</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A452A"/>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EEECE1"/>
                          </a:solidFill>
                          <a:latin typeface="Calibri"/>
                        </a:rPr>
                        <a:t>(roof)</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A452A"/>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2">
                  <a:txBody>
                    <a:bodyPr/>
                    <a:lstStyle/>
                    <a:p>
                      <a:pPr algn="ctr" fontAlgn="ctr"/>
                      <a:r>
                        <a:rPr lang="en-US" sz="500" b="1" i="0" u="none" strike="noStrike">
                          <a:solidFill>
                            <a:srgbClr val="000000"/>
                          </a:solidFill>
                          <a:latin typeface="Calibri"/>
                        </a:rPr>
                        <a:t>Peach</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99FF"/>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(dressing)</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99FF"/>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500" b="1" i="0" u="none" strike="noStrike">
                          <a:solidFill>
                            <a:srgbClr val="000000"/>
                          </a:solidFill>
                          <a:latin typeface="Calibri"/>
                        </a:rPr>
                        <a:t>Mario</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500" b="1" i="0" u="none" strike="noStrike">
                          <a:solidFill>
                            <a:srgbClr val="000000"/>
                          </a:solidFill>
                          <a:latin typeface="Calibri"/>
                        </a:rPr>
                        <a:t>(jacuzzi)</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Yellow Toad</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99"/>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(solar panels)</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r>
              <a:tr h="91072">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l" fontAlgn="ctr"/>
                      <a:r>
                        <a:rPr lang="en-US" sz="500" b="1" i="0" u="none" strike="noStrike">
                          <a:solidFill>
                            <a:srgbClr val="000000"/>
                          </a:solidFill>
                          <a:latin typeface="Calibri"/>
                        </a:rPr>
                        <a:t>0</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2</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3</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4</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5</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6</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7</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8</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9</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10</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11</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12</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13</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14</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15</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16</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17</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18</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0" i="0" u="none" strike="noStrike" dirty="0">
                          <a:solidFill>
                            <a:srgbClr val="000000"/>
                          </a:solidFill>
                          <a:latin typeface="Calibri"/>
                        </a:rPr>
                        <a:t> </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r>
            </a:tbl>
          </a:graphicData>
        </a:graphic>
      </p:graphicFrame>
      <p:sp>
        <p:nvSpPr>
          <p:cNvPr id="12" name="Rectangle 11"/>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2400" b="1" spc="-50" dirty="0" smtClean="0">
                <a:solidFill>
                  <a:schemeClr val="accent6">
                    <a:lumMod val="50000"/>
                  </a:schemeClr>
                </a:solidFill>
              </a:rPr>
              <a:t>FIRST HOWEVER, WHEN USING MICROSOFT PROJECT 2010, DISABLE MANUAL SCHEDULING AND ACTIVATE AUTOMATIC SCHEDULING!!!</a:t>
            </a:r>
            <a:endParaRPr lang="en-US" sz="24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solidFill>
                  <a:srgbClr val="EFFFAB"/>
                </a:solidFill>
              </a:rPr>
              <a:t>Add the predecessor in the predecessor column (you have to add the row number)</a:t>
            </a:r>
          </a:p>
          <a:p>
            <a:pPr marL="457200" indent="-457200">
              <a:buFont typeface="+mj-lt"/>
              <a:buAutoNum type="arabicPeriod"/>
            </a:pPr>
            <a:r>
              <a:rPr lang="en-US" sz="1400" b="1" spc="-30" dirty="0" smtClean="0">
                <a:solidFill>
                  <a:srgbClr val="EFFFAB"/>
                </a:solidFill>
              </a:rPr>
              <a:t>Have a look at the properties of the activity (double-click the activity and go to the </a:t>
            </a:r>
            <a:r>
              <a:rPr lang="en-US" sz="1400" b="1" spc="-30" dirty="0" smtClean="0">
                <a:solidFill>
                  <a:schemeClr val="accent6">
                    <a:lumMod val="40000"/>
                    <a:lumOff val="60000"/>
                  </a:schemeClr>
                </a:solidFill>
              </a:rPr>
              <a:t>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2"/>
          <a:srcRect/>
          <a:stretch>
            <a:fillRect/>
          </a:stretch>
        </p:blipFill>
        <p:spPr bwMode="auto">
          <a:xfrm>
            <a:off x="2218855" y="2487200"/>
            <a:ext cx="532224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smtClean="0"/>
              <a:t>If the key is accepted </a:t>
            </a:r>
            <a:r>
              <a:rPr lang="en-US" sz="2400" b="1" u="sng" dirty="0" smtClean="0"/>
              <a:t>UNCHECK</a:t>
            </a:r>
            <a:r>
              <a:rPr lang="en-US" sz="2400" b="1" dirty="0" smtClean="0"/>
              <a:t> the automatic activation box.</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
        <p:nvSpPr>
          <p:cNvPr id="7" name="Rectangle 6"/>
          <p:cNvSpPr/>
          <p:nvPr/>
        </p:nvSpPr>
        <p:spPr bwMode="auto">
          <a:xfrm>
            <a:off x="2680314" y="6294186"/>
            <a:ext cx="360000" cy="360000"/>
          </a:xfrm>
          <a:prstGeom prst="rect">
            <a:avLst/>
          </a:prstGeom>
          <a:noFill/>
          <a:ln w="76200">
            <a:solidFill>
              <a:srgbClr val="C00000"/>
            </a:solidFill>
            <a:headEnd/>
            <a:tailEnd/>
          </a:ln>
        </p:spPr>
        <p:style>
          <a:lnRef idx="2">
            <a:schemeClr val="dk1"/>
          </a:lnRef>
          <a:fillRef idx="1">
            <a:schemeClr val="lt1"/>
          </a:fillRef>
          <a:effectRef idx="0">
            <a:schemeClr val="dk1"/>
          </a:effectRef>
          <a:fontRef idx="minor">
            <a:schemeClr val="dk1"/>
          </a:fontRef>
        </p:style>
        <p:txBody>
          <a:bodyPr rtlCol="0" anchor="ctr"/>
          <a:lstStyle/>
          <a:p>
            <a:pPr algn="ctr"/>
            <a:endParaRPr lang="en-US" sz="2000" b="1" dirty="0" smtClean="0"/>
          </a:p>
        </p:txBody>
      </p:sp>
      <p:sp>
        <p:nvSpPr>
          <p:cNvPr id="8" name="Rectangle 7"/>
          <p:cNvSpPr/>
          <p:nvPr/>
        </p:nvSpPr>
        <p:spPr bwMode="auto">
          <a:xfrm>
            <a:off x="771556" y="4624750"/>
            <a:ext cx="1800000" cy="720000"/>
          </a:xfrm>
          <a:prstGeom prst="rect">
            <a:avLst/>
          </a:prstGeom>
          <a:solidFill>
            <a:schemeClr val="bg1"/>
          </a:solidFill>
          <a:ln w="57150">
            <a:solidFill>
              <a:srgbClr val="C00000"/>
            </a:solidFill>
            <a:prstDash val="sysDash"/>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000" b="1" u="sng" dirty="0" smtClean="0">
                <a:solidFill>
                  <a:srgbClr val="C00000"/>
                </a:solidFill>
              </a:rPr>
              <a:t>UNCHECK!</a:t>
            </a:r>
          </a:p>
        </p:txBody>
      </p:sp>
      <p:cxnSp>
        <p:nvCxnSpPr>
          <p:cNvPr id="11" name="Straight Connector 10"/>
          <p:cNvCxnSpPr>
            <a:stCxn id="7" idx="0"/>
            <a:endCxn id="8" idx="2"/>
          </p:cNvCxnSpPr>
          <p:nvPr/>
        </p:nvCxnSpPr>
        <p:spPr>
          <a:xfrm rot="16200000" flipV="1">
            <a:off x="1791217" y="5225089"/>
            <a:ext cx="949436" cy="1188758"/>
          </a:xfrm>
          <a:prstGeom prst="line">
            <a:avLst/>
          </a:prstGeom>
          <a:ln w="57150">
            <a:solidFill>
              <a:srgbClr val="C0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solidFill>
                  <a:srgbClr val="EFFFAB"/>
                </a:solidFill>
              </a:rPr>
              <a:t>Add the predecessor in the predecessor column (you have to add the row number)</a:t>
            </a:r>
          </a:p>
          <a:p>
            <a:pPr marL="457200" indent="-457200">
              <a:buFont typeface="+mj-lt"/>
              <a:buAutoNum type="arabicPeriod"/>
            </a:pPr>
            <a:r>
              <a:rPr lang="en-US" sz="1400" b="1" spc="-30" dirty="0" smtClean="0">
                <a:solidFill>
                  <a:srgbClr val="EFFFAB"/>
                </a:solidFill>
              </a:rPr>
              <a:t>Have a look at the properties of the activity (double-click the activity and go to the </a:t>
            </a:r>
            <a:r>
              <a:rPr lang="en-US" sz="1400" b="1" spc="-30" dirty="0" smtClean="0">
                <a:solidFill>
                  <a:schemeClr val="accent6">
                    <a:lumMod val="40000"/>
                    <a:lumOff val="60000"/>
                  </a:schemeClr>
                </a:solidFill>
              </a:rPr>
              <a:t>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solidFill>
                  <a:srgbClr val="EFFFAB"/>
                </a:solidFill>
              </a:rPr>
              <a:t>Have a look at the properties of the activity (double-click the activity and go to the </a:t>
            </a:r>
            <a:r>
              <a:rPr lang="en-US" sz="1400" b="1" spc="-30" dirty="0" smtClean="0">
                <a:solidFill>
                  <a:schemeClr val="accent6">
                    <a:lumMod val="40000"/>
                    <a:lumOff val="60000"/>
                  </a:schemeClr>
                </a:solidFill>
              </a:rPr>
              <a:t>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solidFill>
                  <a:srgbClr val="EFFFAB"/>
                </a:solidFill>
              </a:rPr>
              <a:t>Have a look at the properties of the activity (double-click the activity and go to the </a:t>
            </a:r>
            <a:r>
              <a:rPr lang="en-US" sz="1400" b="1" spc="-30" dirty="0" smtClean="0">
                <a:solidFill>
                  <a:schemeClr val="accent6">
                    <a:lumMod val="40000"/>
                    <a:lumOff val="60000"/>
                  </a:schemeClr>
                </a:solidFill>
              </a:rPr>
              <a:t>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t>Have a look at the properties of the activity (double-click the activity and go to the 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t>Have a look at the properties of the activity (double-click the activity and go to the 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pic>
        <p:nvPicPr>
          <p:cNvPr id="27650" name="Picture 2"/>
          <p:cNvPicPr>
            <a:picLocks noChangeAspect="1" noChangeArrowheads="1"/>
          </p:cNvPicPr>
          <p:nvPr/>
        </p:nvPicPr>
        <p:blipFill>
          <a:blip r:embed="rId3"/>
          <a:srcRect/>
          <a:stretch>
            <a:fillRect/>
          </a:stretch>
        </p:blipFill>
        <p:spPr bwMode="auto">
          <a:xfrm>
            <a:off x="1969818" y="3207200"/>
            <a:ext cx="5820314" cy="288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pic>
        <p:nvPicPr>
          <p:cNvPr id="27651" name="Picture 3"/>
          <p:cNvPicPr>
            <a:picLocks noChangeAspect="1" noChangeArrowheads="1"/>
          </p:cNvPicPr>
          <p:nvPr/>
        </p:nvPicPr>
        <p:blipFill>
          <a:blip r:embed="rId3"/>
          <a:srcRect/>
          <a:stretch>
            <a:fillRect/>
          </a:stretch>
        </p:blipFill>
        <p:spPr bwMode="auto">
          <a:xfrm>
            <a:off x="1969818" y="3207200"/>
            <a:ext cx="5820314" cy="288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t>Have a look at the properties of the activity (double-click the activity and go to the 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pic>
        <p:nvPicPr>
          <p:cNvPr id="27652" name="Picture 4"/>
          <p:cNvPicPr>
            <a:picLocks noChangeAspect="1" noChangeArrowheads="1"/>
          </p:cNvPicPr>
          <p:nvPr/>
        </p:nvPicPr>
        <p:blipFill>
          <a:blip r:embed="rId3"/>
          <a:srcRect/>
          <a:stretch>
            <a:fillRect/>
          </a:stretch>
        </p:blipFill>
        <p:spPr bwMode="auto">
          <a:xfrm>
            <a:off x="1969818" y="3207200"/>
            <a:ext cx="5820314" cy="288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t>Have a look at the properties of the activity (double-click the activity and go to the 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pic>
        <p:nvPicPr>
          <p:cNvPr id="28674" name="Picture 2"/>
          <p:cNvPicPr>
            <a:picLocks noChangeAspect="1" noChangeArrowheads="1"/>
          </p:cNvPicPr>
          <p:nvPr/>
        </p:nvPicPr>
        <p:blipFill>
          <a:blip r:embed="rId3"/>
          <a:srcRect/>
          <a:stretch>
            <a:fillRect/>
          </a:stretch>
        </p:blipFill>
        <p:spPr bwMode="auto">
          <a:xfrm>
            <a:off x="1969818" y="3207200"/>
            <a:ext cx="5820314" cy="288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t>Have a look at the properties of the activity (double-click the activity and go to the 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pic>
        <p:nvPicPr>
          <p:cNvPr id="29698" name="Picture 2"/>
          <p:cNvPicPr>
            <a:picLocks noChangeAspect="1" noChangeArrowheads="1"/>
          </p:cNvPicPr>
          <p:nvPr/>
        </p:nvPicPr>
        <p:blipFill>
          <a:blip r:embed="rId3"/>
          <a:srcRect/>
          <a:stretch>
            <a:fillRect/>
          </a:stretch>
        </p:blipFill>
        <p:spPr bwMode="auto">
          <a:xfrm>
            <a:off x="1969818" y="3207200"/>
            <a:ext cx="5820314" cy="288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t>Have a look at the properties of the activity (double-click the activity and go to the 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t>Have a look at the properties of the activity (double-click the activity and go to the 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2218855" y="2487200"/>
            <a:ext cx="5322240"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smtClean="0"/>
              <a:t>Microsoft project</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20" dirty="0" smtClean="0"/>
              <a:t>Do not bother to customize, just press “Install Now”.</a:t>
            </a:r>
          </a:p>
        </p:txBody>
      </p:sp>
      <p:sp>
        <p:nvSpPr>
          <p:cNvPr id="10" name="Rectangle 9"/>
          <p:cNvSpPr/>
          <p:nvPr/>
        </p:nvSpPr>
        <p:spPr>
          <a:xfrm>
            <a:off x="8483600" y="277647"/>
            <a:ext cx="540000" cy="720000"/>
          </a:xfrm>
          <a:prstGeom prst="rect">
            <a:avLst/>
          </a:prstGeom>
          <a:ln w="38100"/>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nl-BE" sz="2800" b="1" dirty="0" smtClean="0">
                <a:solidFill>
                  <a:schemeClr val="tx1"/>
                </a:solidFill>
              </a:rPr>
              <a:t>1</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t>Have a look at the properties of the activity (double-click the activity and go to the 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6" name="Rectangle 5"/>
          <p:cNvSpPr/>
          <p:nvPr/>
        </p:nvSpPr>
        <p:spPr bwMode="auto">
          <a:xfrm>
            <a:off x="704850" y="1117600"/>
            <a:ext cx="8372444" cy="5689600"/>
          </a:xfrm>
          <a:prstGeom prst="rect">
            <a:avLst/>
          </a:prstGeom>
          <a:solidFill>
            <a:srgbClr val="FFFFFF">
              <a:alpha val="80000"/>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8" name="Rectangle 7"/>
          <p:cNvSpPr/>
          <p:nvPr/>
        </p:nvSpPr>
        <p:spPr bwMode="auto">
          <a:xfrm>
            <a:off x="1999975" y="1626502"/>
            <a:ext cx="5760000" cy="4680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smtClean="0"/>
              <a:t>Note that there are tons of other things that you can do in the properties screen of an activity:</a:t>
            </a:r>
          </a:p>
          <a:p>
            <a:pPr algn="just"/>
            <a:endParaRPr lang="en-US" sz="600" b="1" dirty="0" smtClean="0"/>
          </a:p>
          <a:p>
            <a:pPr marL="457200" indent="-457200" algn="just">
              <a:buFont typeface="Courier New" pitchFamily="49" charset="0"/>
              <a:buChar char="o"/>
            </a:pPr>
            <a:r>
              <a:rPr lang="en-US" sz="2000" b="1" dirty="0" smtClean="0"/>
              <a:t>You can assign a deadline to the activity</a:t>
            </a:r>
          </a:p>
          <a:p>
            <a:pPr marL="457200" indent="-457200" algn="just">
              <a:buFont typeface="Courier New" pitchFamily="49" charset="0"/>
              <a:buChar char="o"/>
            </a:pPr>
            <a:r>
              <a:rPr lang="en-US" sz="2000" b="1" dirty="0" smtClean="0"/>
              <a:t>You can define when an activity starts (as late as possible, as soon as possible, on a specified date…)</a:t>
            </a:r>
          </a:p>
          <a:p>
            <a:pPr marL="457200" indent="-457200" algn="just">
              <a:buFont typeface="Courier New" pitchFamily="49" charset="0"/>
              <a:buChar char="o"/>
            </a:pPr>
            <a:r>
              <a:rPr lang="en-US" sz="2000" b="1" dirty="0" smtClean="0"/>
              <a:t>For each of the predecessors you can define the type of relationship (FS, FF, SS, SF) and a lag</a:t>
            </a:r>
          </a:p>
          <a:p>
            <a:pPr marL="457200" indent="-457200" algn="just">
              <a:buFont typeface="Courier New" pitchFamily="49" charset="0"/>
              <a:buChar char="o"/>
            </a:pPr>
            <a:r>
              <a:rPr lang="en-US" sz="2000" b="1" dirty="0" smtClean="0"/>
              <a:t>You can chose the calendar to be used when executing the activity (e.g. by default Project uses a calendar that assumes an eight-hour working day and that assumes that no work is done during weekends and holidays)</a:t>
            </a:r>
          </a:p>
          <a:p>
            <a:pPr marL="457200" indent="-457200" algn="just">
              <a:buFont typeface="Courier New" pitchFamily="49" charset="0"/>
              <a:buChar char="o"/>
            </a:pPr>
            <a:r>
              <a:rPr lang="en-US" sz="2000" b="1" dirty="0" smtClean="0"/>
              <a:t>…</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30" dirty="0" smtClean="0"/>
              <a:t>There are three ways to add precedence relationships:</a:t>
            </a:r>
          </a:p>
          <a:p>
            <a:pPr marL="457200" indent="-457200">
              <a:buFont typeface="+mj-lt"/>
              <a:buAutoNum type="arabicPeriod"/>
            </a:pPr>
            <a:r>
              <a:rPr lang="en-US" sz="1400" b="1" spc="-30" dirty="0" smtClean="0"/>
              <a:t>Drag from one activity to another</a:t>
            </a:r>
          </a:p>
          <a:p>
            <a:pPr marL="457200" indent="-457200">
              <a:buFont typeface="+mj-lt"/>
              <a:buAutoNum type="arabicPeriod"/>
            </a:pPr>
            <a:r>
              <a:rPr lang="en-US" sz="1400" b="1" spc="-30" dirty="0" smtClean="0"/>
              <a:t>Add the predecessor in the predecessor column (you have to add the row number)</a:t>
            </a:r>
          </a:p>
          <a:p>
            <a:pPr marL="457200" indent="-457200">
              <a:buFont typeface="+mj-lt"/>
              <a:buAutoNum type="arabicPeriod"/>
            </a:pPr>
            <a:r>
              <a:rPr lang="en-US" sz="1400" b="1" spc="-30" dirty="0" smtClean="0"/>
              <a:t>Have a look at the properties of the activity (double-click the activity and go to the predecessors tab)</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6" name="Rectangle 5"/>
          <p:cNvSpPr/>
          <p:nvPr/>
        </p:nvSpPr>
        <p:spPr bwMode="auto">
          <a:xfrm>
            <a:off x="704850" y="1117600"/>
            <a:ext cx="8372444" cy="5689600"/>
          </a:xfrm>
          <a:prstGeom prst="rect">
            <a:avLst/>
          </a:prstGeom>
          <a:solidFill>
            <a:srgbClr val="FFFFFF">
              <a:alpha val="80000"/>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8" name="Rectangle 7"/>
          <p:cNvSpPr/>
          <p:nvPr/>
        </p:nvSpPr>
        <p:spPr bwMode="auto">
          <a:xfrm>
            <a:off x="1999975" y="1626502"/>
            <a:ext cx="5760000" cy="46800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smtClean="0"/>
              <a:t>Note that there are tons of other things that you can do in the properties screen of an activity:</a:t>
            </a:r>
          </a:p>
          <a:p>
            <a:pPr algn="just"/>
            <a:endParaRPr lang="en-US" sz="600" b="1" dirty="0" smtClean="0"/>
          </a:p>
          <a:p>
            <a:pPr marL="457200" indent="-457200" algn="just">
              <a:buFont typeface="Courier New" pitchFamily="49" charset="0"/>
              <a:buChar char="o"/>
            </a:pPr>
            <a:r>
              <a:rPr lang="en-US" sz="2000" b="1" dirty="0" smtClean="0"/>
              <a:t>You can assign a deadline to the activity</a:t>
            </a:r>
          </a:p>
          <a:p>
            <a:pPr marL="457200" indent="-457200" algn="just">
              <a:buFont typeface="Courier New" pitchFamily="49" charset="0"/>
              <a:buChar char="o"/>
            </a:pPr>
            <a:r>
              <a:rPr lang="en-US" sz="2000" b="1" dirty="0" smtClean="0"/>
              <a:t>You can define when an activity starts (as late as possible, as soon as possible, on a specified date…)</a:t>
            </a:r>
          </a:p>
          <a:p>
            <a:pPr marL="457200" indent="-457200" algn="just">
              <a:buFont typeface="Courier New" pitchFamily="49" charset="0"/>
              <a:buChar char="o"/>
            </a:pPr>
            <a:r>
              <a:rPr lang="en-US" sz="2000" b="1" dirty="0" smtClean="0"/>
              <a:t>For each of the predecessors you can define the type of relationship (FS, FF, SS, SF) and a lag</a:t>
            </a:r>
          </a:p>
          <a:p>
            <a:pPr marL="457200" indent="-457200" algn="just">
              <a:buFont typeface="Courier New" pitchFamily="49" charset="0"/>
              <a:buChar char="o"/>
            </a:pPr>
            <a:r>
              <a:rPr lang="en-US" sz="2000" b="1" dirty="0" smtClean="0"/>
              <a:t>You can chose the calendar to be used when executing the activity (e.g. by default Project uses a calendar that assumes an eight-hour working day and that assumes that no work is done during weekends and holidays)</a:t>
            </a:r>
          </a:p>
          <a:p>
            <a:pPr marL="457200" indent="-457200" algn="just">
              <a:buFont typeface="Courier New" pitchFamily="49" charset="0"/>
              <a:buChar char="o"/>
            </a:pPr>
            <a:r>
              <a:rPr lang="en-US" sz="2000" b="1" dirty="0" smtClean="0"/>
              <a:t>…</a:t>
            </a:r>
          </a:p>
        </p:txBody>
      </p:sp>
      <p:sp>
        <p:nvSpPr>
          <p:cNvPr id="9" name="Rectangle 8"/>
          <p:cNvSpPr/>
          <p:nvPr/>
        </p:nvSpPr>
        <p:spPr bwMode="auto">
          <a:xfrm rot="19800000">
            <a:off x="673894" y="3433102"/>
            <a:ext cx="8412163" cy="1066800"/>
          </a:xfrm>
          <a:prstGeom prst="rect">
            <a:avLst/>
          </a:prstGeom>
          <a:solidFill>
            <a:schemeClr val="bg1"/>
          </a:solidFill>
          <a:ln w="57150" cap="flat" cmpd="sng" algn="ctr">
            <a:solidFill>
              <a:schemeClr val="accent6">
                <a:lumMod val="50000"/>
              </a:schemeClr>
            </a:solidFill>
            <a:prstDash val="dash"/>
            <a:round/>
            <a:headEnd type="none" w="med" len="med"/>
            <a:tailEnd type="none" w="med" len="med"/>
          </a:ln>
          <a:effectLst/>
        </p:spPr>
        <p:txBody>
          <a:bodyPr anchor="ctr"/>
          <a:lstStyle/>
          <a:p>
            <a:pPr algn="ctr">
              <a:defRPr/>
            </a:pPr>
            <a:r>
              <a:rPr lang="nl-BE" sz="3200" b="1" spc="-50" dirty="0" smtClean="0">
                <a:solidFill>
                  <a:schemeClr val="accent6">
                    <a:lumMod val="50000"/>
                  </a:schemeClr>
                </a:solidFill>
              </a:rPr>
              <a:t>BUT OK, LET’S CONTINUE WITH ADDING PRECEDENCE RELATIONSHIPS!</a:t>
            </a:r>
            <a:endParaRPr lang="en-US" sz="3200" b="1" spc="-50"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5" name="Rectangle 4"/>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spc="-40" dirty="0" smtClean="0"/>
              <a:t>Note that Luigi is already building the left wall and cannot build the right wall at the same time. Therefore, we add a precedence relationship between the left and the right wall activities (e.g. after building the left wall, Luigi can build the right wall). Technically speaking we are creating a so-called “resource-flow” network.</a:t>
            </a:r>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30" dirty="0" smtClean="0"/>
              <a:t>Add the rest of the precedence relationships…</a:t>
            </a:r>
            <a:endParaRPr lang="en-US" sz="2000" b="1" spc="-30" dirty="0" smtClean="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30" dirty="0" smtClean="0"/>
              <a:t>Add the rest of the precedence relationships…</a:t>
            </a:r>
            <a:endParaRPr lang="en-US" sz="2000" b="1" spc="-30" dirty="0" smtClean="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30" dirty="0" smtClean="0"/>
              <a:t>Note that depending on your “location/country settings” you need to use a comma or a semicolon in order to specify multiple predecessors.</a:t>
            </a:r>
            <a:endParaRPr lang="en-US" sz="2000" b="1" spc="-30" dirty="0" smtClean="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30" dirty="0" smtClean="0"/>
              <a:t>Add the rest of the precedence relationships…</a:t>
            </a:r>
            <a:endParaRPr lang="en-US" sz="2000" b="1" spc="-30" dirty="0" smtClean="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30" dirty="0" smtClean="0"/>
              <a:t>Add the rest of the precedence relationships…</a:t>
            </a:r>
            <a:endParaRPr lang="en-US" sz="2000" b="1" spc="-30" dirty="0"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30" dirty="0" smtClean="0"/>
              <a:t>Add the rest of the precedence relationships…</a:t>
            </a:r>
            <a:endParaRPr lang="en-US" sz="2000" b="1" spc="-30" dirty="0" smtClean="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p:cNvPicPr>
            <a:picLocks noChangeAspect="1" noChangeArrowheads="1"/>
          </p:cNvPicPr>
          <p:nvPr/>
        </p:nvPicPr>
        <p:blipFill>
          <a:blip r:embed="rId2"/>
          <a:srcRect/>
          <a:stretch>
            <a:fillRect/>
          </a:stretch>
        </p:blipFill>
        <p:spPr bwMode="auto">
          <a:xfrm>
            <a:off x="870454" y="2487200"/>
            <a:ext cx="8019042" cy="4320000"/>
          </a:xfrm>
          <a:prstGeom prst="rect">
            <a:avLst/>
          </a:prstGeom>
          <a:noFill/>
          <a:ln w="9525">
            <a:noFill/>
            <a:miter lim="800000"/>
            <a:headEnd/>
            <a:tailEnd/>
          </a:ln>
          <a:effectLst/>
        </p:spPr>
      </p:pic>
      <p:sp>
        <p:nvSpPr>
          <p:cNvPr id="4" name="Title 3"/>
          <p:cNvSpPr>
            <a:spLocks noGrp="1"/>
          </p:cNvSpPr>
          <p:nvPr>
            <p:ph type="title"/>
          </p:nvPr>
        </p:nvSpPr>
        <p:spPr/>
        <p:txBody>
          <a:bodyPr/>
          <a:lstStyle/>
          <a:p>
            <a:r>
              <a:rPr lang="en-US" dirty="0" smtClean="0"/>
              <a:t>Software installation</a:t>
            </a:r>
            <a:br>
              <a:rPr lang="en-US" dirty="0" smtClean="0"/>
            </a:br>
            <a:r>
              <a:rPr lang="en-US" dirty="0" err="1" smtClean="0"/>
              <a:t>RiskTool</a:t>
            </a:r>
            <a:endParaRPr lang="en-US" dirty="0"/>
          </a:p>
        </p:txBody>
      </p:sp>
      <p:sp>
        <p:nvSpPr>
          <p:cNvPr id="7" name="Rectangle 6"/>
          <p:cNvSpPr/>
          <p:nvPr/>
        </p:nvSpPr>
        <p:spPr>
          <a:xfrm>
            <a:off x="8483600" y="277647"/>
            <a:ext cx="540000" cy="720000"/>
          </a:xfrm>
          <a:prstGeom prst="rect">
            <a:avLst/>
          </a:prstGeom>
          <a:gradFill>
            <a:gsLst>
              <a:gs pos="0">
                <a:schemeClr val="accent6"/>
              </a:gs>
              <a:gs pos="100000">
                <a:schemeClr val="accent6">
                  <a:lumMod val="20000"/>
                  <a:lumOff val="80000"/>
                  <a:shade val="100000"/>
                  <a:satMod val="115000"/>
                </a:schemeClr>
              </a:gs>
            </a:gsLst>
            <a:lin ang="16200000" scaled="1"/>
          </a:gradFill>
          <a:ln w="38100">
            <a:solidFill>
              <a:schemeClr val="accent6">
                <a:lumMod val="50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nl-BE" sz="2800" b="1" dirty="0" smtClean="0">
                <a:solidFill>
                  <a:schemeClr val="tx1"/>
                </a:solidFill>
              </a:rPr>
              <a:t>3</a:t>
            </a:r>
            <a:endParaRPr lang="nl-BE" sz="2800" b="1" dirty="0">
              <a:solidFill>
                <a:schemeClr val="tx1"/>
              </a:solidFill>
            </a:endParaRPr>
          </a:p>
        </p:txBody>
      </p:sp>
      <p:sp>
        <p:nvSpPr>
          <p:cNvPr id="8" name="Rectangle 7"/>
          <p:cNvSpPr/>
          <p:nvPr/>
        </p:nvSpPr>
        <p:spPr bwMode="auto">
          <a:xfrm>
            <a:off x="1501775" y="1162050"/>
            <a:ext cx="6756400" cy="1200150"/>
          </a:xfrm>
          <a:prstGeom prst="rect">
            <a:avLst/>
          </a:prstGeom>
          <a:ln w="28575">
            <a:solidFill>
              <a:schemeClr val="accent6">
                <a:lumMod val="50000"/>
              </a:schemeClr>
            </a:solid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spc="-30" dirty="0" smtClean="0"/>
              <a:t>This more or less looks the same! So that’s ok. However, let’s also add a “milestone” that indicates the end of the project.</a:t>
            </a:r>
            <a:endParaRPr lang="en-US" sz="2000" b="1" spc="-30" dirty="0" smtClean="0"/>
          </a:p>
        </p:txBody>
      </p:sp>
      <p:sp>
        <p:nvSpPr>
          <p:cNvPr id="6" name="Rectangle 5"/>
          <p:cNvSpPr/>
          <p:nvPr/>
        </p:nvSpPr>
        <p:spPr bwMode="auto">
          <a:xfrm>
            <a:off x="786070" y="2457719"/>
            <a:ext cx="4556094" cy="4370800"/>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9" name="Rectangle 8"/>
          <p:cNvSpPr/>
          <p:nvPr/>
        </p:nvSpPr>
        <p:spPr bwMode="auto">
          <a:xfrm>
            <a:off x="5342164" y="5179791"/>
            <a:ext cx="3681436" cy="1628317"/>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0" name="Rectangle 9"/>
          <p:cNvSpPr/>
          <p:nvPr/>
        </p:nvSpPr>
        <p:spPr bwMode="auto">
          <a:xfrm>
            <a:off x="8258174" y="2429144"/>
            <a:ext cx="765425" cy="2750647"/>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1" name="Rectangle 10"/>
          <p:cNvSpPr/>
          <p:nvPr/>
        </p:nvSpPr>
        <p:spPr bwMode="auto">
          <a:xfrm>
            <a:off x="5342164" y="2410094"/>
            <a:ext cx="2916010" cy="1266556"/>
          </a:xfrm>
          <a:prstGeom prst="rect">
            <a:avLst/>
          </a:prstGeom>
          <a:solidFill>
            <a:srgbClr val="FFFFFF">
              <a:alpha val="69804"/>
            </a:srgbClr>
          </a:solidFill>
          <a:ln w="38100">
            <a:noFill/>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sp>
        <p:nvSpPr>
          <p:cNvPr id="12" name="Rectangle 11"/>
          <p:cNvSpPr/>
          <p:nvPr/>
        </p:nvSpPr>
        <p:spPr bwMode="auto">
          <a:xfrm>
            <a:off x="1149350" y="3356499"/>
            <a:ext cx="3959953" cy="2016000"/>
          </a:xfrm>
          <a:prstGeom prst="rect">
            <a:avLst/>
          </a:prstGeom>
          <a:solidFill>
            <a:schemeClr val="bg1"/>
          </a:solidFill>
          <a:ln w="57150">
            <a:solidFill>
              <a:srgbClr val="C00000"/>
            </a:solidFill>
            <a:prstDash val="sysDash"/>
            <a:headEnd/>
            <a:tailEnd/>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dirty="0" smtClean="0"/>
          </a:p>
        </p:txBody>
      </p:sp>
      <p:graphicFrame>
        <p:nvGraphicFramePr>
          <p:cNvPr id="13" name="Table 12"/>
          <p:cNvGraphicFramePr>
            <a:graphicFrameLocks noGrp="1"/>
          </p:cNvGraphicFramePr>
          <p:nvPr/>
        </p:nvGraphicFramePr>
        <p:xfrm>
          <a:off x="1191299" y="3499315"/>
          <a:ext cx="3876054" cy="1730368"/>
        </p:xfrm>
        <a:graphic>
          <a:graphicData uri="http://schemas.openxmlformats.org/drawingml/2006/table">
            <a:tbl>
              <a:tblPr/>
              <a:tblGrid>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gridCol w="184574"/>
              </a:tblGrid>
              <a:tr h="91072">
                <a:tc>
                  <a:txBody>
                    <a:bodyPr/>
                    <a:lstStyle/>
                    <a:p>
                      <a:pPr algn="ctr" fontAlgn="ctr"/>
                      <a:endParaRPr lang="en-US" sz="500" b="0" i="0" u="none" strike="noStrike" dirty="0">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dirty="0">
                          <a:solidFill>
                            <a:srgbClr val="000000"/>
                          </a:solidFill>
                          <a:latin typeface="Calibri"/>
                        </a:rPr>
                        <a:t>Yellow </a:t>
                      </a:r>
                      <a:r>
                        <a:rPr lang="en-US" sz="500" b="1" i="0" u="none" strike="noStrike" dirty="0" err="1">
                          <a:solidFill>
                            <a:srgbClr val="000000"/>
                          </a:solidFill>
                          <a:latin typeface="Calibri"/>
                        </a:rPr>
                        <a:t>Yoshi</a:t>
                      </a:r>
                      <a:endParaRPr lang="en-US" sz="500" b="1" i="0" u="none" strike="noStrike" dirty="0">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000000"/>
                          </a:solidFill>
                          <a:latin typeface="Calibri"/>
                        </a:rPr>
                        <a:t>(palace slab)</a:t>
                      </a: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Yoshi</a:t>
                      </a: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2D69A"/>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(jacuzzi slab)</a:t>
                      </a:r>
                    </a:p>
                  </a:txBody>
                  <a:tcPr marL="3642" marR="3642" marT="3642"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2D69A"/>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000000"/>
                          </a:solidFill>
                          <a:latin typeface="Calibri"/>
                        </a:rPr>
                        <a:t>Luigi</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500" b="1" i="0" u="none" strike="noStrike">
                          <a:solidFill>
                            <a:srgbClr val="000000"/>
                          </a:solidFill>
                          <a:latin typeface="Calibri"/>
                        </a:rPr>
                        <a:t>Luigi</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000000"/>
                          </a:solidFill>
                          <a:latin typeface="Calibri"/>
                        </a:rPr>
                        <a:t>(left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500" b="1" i="0" u="none" strike="noStrike">
                          <a:solidFill>
                            <a:srgbClr val="000000"/>
                          </a:solidFill>
                          <a:latin typeface="Calibri"/>
                        </a:rPr>
                        <a:t>(right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39966"/>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500" b="1" i="0" u="none" strike="noStrike">
                          <a:solidFill>
                            <a:srgbClr val="000000"/>
                          </a:solidFill>
                          <a:latin typeface="Calibri"/>
                        </a:rPr>
                        <a:t>Red Toad</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gridSpan="3">
                  <a:txBody>
                    <a:bodyPr/>
                    <a:lstStyle/>
                    <a:p>
                      <a:pPr algn="ctr" fontAlgn="ctr"/>
                      <a:r>
                        <a:rPr lang="en-US" sz="500" b="1" i="0" u="none" strike="noStrike">
                          <a:solidFill>
                            <a:srgbClr val="000000"/>
                          </a:solidFill>
                          <a:latin typeface="Calibri"/>
                        </a:rPr>
                        <a:t>Red Toad</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500" b="1" i="0" u="none" strike="noStrike">
                          <a:solidFill>
                            <a:srgbClr val="000000"/>
                          </a:solidFill>
                          <a:latin typeface="Calibri"/>
                        </a:rPr>
                        <a:t>(front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gridSpan="3">
                  <a:txBody>
                    <a:bodyPr/>
                    <a:lstStyle/>
                    <a:p>
                      <a:pPr algn="ctr" fontAlgn="ctr"/>
                      <a:r>
                        <a:rPr lang="en-US" sz="500" b="1" i="0" u="none" strike="noStrike">
                          <a:solidFill>
                            <a:srgbClr val="000000"/>
                          </a:solidFill>
                          <a:latin typeface="Calibri"/>
                        </a:rPr>
                        <a:t>(back wall)</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EEECE1"/>
                          </a:solidFill>
                          <a:latin typeface="Calibri"/>
                        </a:rPr>
                        <a:t>Donkey Kong</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A452A"/>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en-US" sz="500" b="1" i="0" u="none" strike="noStrike">
                          <a:solidFill>
                            <a:srgbClr val="EEECE1"/>
                          </a:solidFill>
                          <a:latin typeface="Calibri"/>
                        </a:rPr>
                        <a:t>(roof)</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A452A"/>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2">
                  <a:txBody>
                    <a:bodyPr/>
                    <a:lstStyle/>
                    <a:p>
                      <a:pPr algn="ctr" fontAlgn="ctr"/>
                      <a:r>
                        <a:rPr lang="en-US" sz="500" b="1" i="0" u="none" strike="noStrike">
                          <a:solidFill>
                            <a:srgbClr val="000000"/>
                          </a:solidFill>
                          <a:latin typeface="Calibri"/>
                        </a:rPr>
                        <a:t>Peach</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99FF"/>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(dressing)</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99FF"/>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500" b="1" i="0" u="none" strike="noStrike">
                          <a:solidFill>
                            <a:srgbClr val="000000"/>
                          </a:solidFill>
                          <a:latin typeface="Calibri"/>
                        </a:rPr>
                        <a:t>Mario</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500" b="1" i="0" u="none" strike="noStrike">
                          <a:solidFill>
                            <a:srgbClr val="000000"/>
                          </a:solidFill>
                          <a:latin typeface="Calibri"/>
                        </a:rPr>
                        <a:t>(jacuzzi)</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Yellow Toad</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99"/>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500" b="1" i="0" u="none" strike="noStrike">
                          <a:solidFill>
                            <a:srgbClr val="000000"/>
                          </a:solidFill>
                          <a:latin typeface="Calibri"/>
                        </a:rPr>
                        <a:t>(solar panels)</a:t>
                      </a:r>
                    </a:p>
                  </a:txBody>
                  <a:tcPr marL="3642" marR="3642" marT="36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99"/>
                    </a:solidFill>
                  </a:tcPr>
                </a:tc>
                <a:tc hMerge="1">
                  <a:txBody>
                    <a:bodyPr/>
                    <a:lstStyle/>
                    <a:p>
                      <a:endParaRPr lang="en-US"/>
                    </a:p>
                  </a:txBody>
                  <a:tcPr/>
                </a:tc>
                <a:tc>
                  <a:txBody>
                    <a:bodyPr/>
                    <a:lstStyle/>
                    <a:p>
                      <a:pPr algn="ctr" fontAlgn="ctr"/>
                      <a:endParaRPr lang="en-US" sz="500" b="0" i="0" u="none" strike="noStrike">
                        <a:solidFill>
                          <a:srgbClr val="000000"/>
                        </a:solidFill>
                        <a:latin typeface="Calibri"/>
                      </a:endParaRPr>
                    </a:p>
                  </a:txBody>
                  <a:tcPr marL="3642" marR="3642" marT="364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r>
              <a:tr h="91072">
                <a:tc>
                  <a:txBody>
                    <a:bodyPr/>
                    <a:lstStyle/>
                    <a:p>
                      <a:pPr algn="ctr" fontAlgn="ctr"/>
                      <a:r>
                        <a:rPr lang="en-US" sz="500" b="0" i="0" u="none" strike="noStrike">
                          <a:solidFill>
                            <a:srgbClr val="000000"/>
                          </a:solidFill>
                          <a:latin typeface="Calibri"/>
                        </a:rPr>
                        <a:t> </a:t>
                      </a:r>
                    </a:p>
                  </a:txBody>
                  <a:tcPr marL="3642" marR="3642" marT="3642"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500" b="0" i="0" u="none" strike="noStrike">
                        <a:solidFill>
                          <a:srgbClr val="000000"/>
                        </a:solidFill>
                        <a:latin typeface="Calibri"/>
                      </a:endParaRPr>
                    </a:p>
                  </a:txBody>
                  <a:tcPr marL="3642" marR="3642" marT="3642"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w="19050" cap="flat" cmpd="sng" algn="ctr">
                      <a:solidFill>
                        <a:srgbClr val="000000"/>
                      </a:solidFill>
                      <a:prstDash val="solid"/>
                      <a:round/>
                      <a:headEnd type="none" w="med" len="med"/>
                      <a:tailEnd type="none" w="med" len="med"/>
                    </a:lnB>
                  </a:tcPr>
                </a:tc>
              </a:tr>
              <a:tr h="91072">
                <a:tc>
                  <a:txBody>
                    <a:bodyPr/>
                    <a:lstStyle/>
                    <a:p>
                      <a:pPr algn="ctr" fontAlgn="ctr"/>
                      <a:endParaRPr lang="en-US" sz="500" b="0" i="0" u="none" strike="noStrike">
                        <a:solidFill>
                          <a:srgbClr val="000000"/>
                        </a:solidFill>
                        <a:latin typeface="Calibri"/>
                      </a:endParaRPr>
                    </a:p>
                  </a:txBody>
                  <a:tcPr marL="3642" marR="3642" marT="3642" marB="0" anchor="ctr">
                    <a:lnL>
                      <a:noFill/>
                    </a:lnL>
                    <a:lnR>
                      <a:noFill/>
                    </a:lnR>
                    <a:lnT>
                      <a:noFill/>
                    </a:lnT>
                    <a:lnB>
                      <a:noFill/>
                    </a:lnB>
                  </a:tcPr>
                </a:tc>
                <a:tc>
                  <a:txBody>
                    <a:bodyPr/>
                    <a:lstStyle/>
                    <a:p>
                      <a:pPr algn="l" fontAlgn="ctr"/>
                      <a:r>
                        <a:rPr lang="en-US" sz="500" b="1" i="0" u="none" strike="noStrike">
                          <a:solidFill>
                            <a:srgbClr val="000000"/>
                          </a:solidFill>
                          <a:latin typeface="Calibri"/>
                        </a:rPr>
                        <a:t>0</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2</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3</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4</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5</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6</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7</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8</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9</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10</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11</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12</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13</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14</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15</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16</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17</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1" i="0" u="none" strike="noStrike">
                          <a:solidFill>
                            <a:srgbClr val="000000"/>
                          </a:solidFill>
                          <a:latin typeface="Calibri"/>
                        </a:rPr>
                        <a:t>18</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ctr"/>
                      <a:r>
                        <a:rPr lang="en-US" sz="500" b="0" i="0" u="none" strike="noStrike" dirty="0">
                          <a:solidFill>
                            <a:srgbClr val="000000"/>
                          </a:solidFill>
                          <a:latin typeface="Calibri"/>
                        </a:rPr>
                        <a:t> </a:t>
                      </a:r>
                    </a:p>
                  </a:txBody>
                  <a:tcPr marL="3642" marR="3642" marT="3642" marB="0" anchor="ctr">
                    <a:lnL>
                      <a:noFill/>
                    </a:lnL>
                    <a:lnR>
                      <a:noFill/>
                    </a:lnR>
                    <a:lnT w="19050" cap="flat" cmpd="sng" algn="ctr">
                      <a:solidFill>
                        <a:srgbClr val="000000"/>
                      </a:solidFill>
                      <a:prstDash val="solid"/>
                      <a:round/>
                      <a:headEnd type="none" w="med" len="med"/>
                      <a:tailEnd type="none" w="med" len="med"/>
                    </a:lnT>
                    <a:lnB>
                      <a:noFill/>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Sequentis">
  <a:themeElements>
    <a:clrScheme name="Sequentis Colors">
      <a:dk1>
        <a:srgbClr val="2F4F4F"/>
      </a:dk1>
      <a:lt1>
        <a:srgbClr val="FFFFFF"/>
      </a:lt1>
      <a:dk2>
        <a:srgbClr val="3C6464"/>
      </a:dk2>
      <a:lt2>
        <a:srgbClr val="E8F0F0"/>
      </a:lt2>
      <a:accent1>
        <a:srgbClr val="00CDD0"/>
      </a:accent1>
      <a:accent2>
        <a:srgbClr val="9C9C9C"/>
      </a:accent2>
      <a:accent3>
        <a:srgbClr val="FFFFFF"/>
      </a:accent3>
      <a:accent4>
        <a:srgbClr val="000000"/>
      </a:accent4>
      <a:accent5>
        <a:srgbClr val="A4C8C8"/>
      </a:accent5>
      <a:accent6>
        <a:srgbClr val="CCFF00"/>
      </a:accent6>
      <a:hlink>
        <a:srgbClr val="009999"/>
      </a:hlink>
      <a:folHlink>
        <a:srgbClr val="CC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w="38100">
          <a:headEnd/>
          <a:tailEnd/>
        </a:ln>
        <a:effectLst/>
      </a:spPr>
      <a:bodyPr rtlCol="0" anchor="ctr"/>
      <a:lstStyle>
        <a:defPPr algn="ctr">
          <a:defRPr sz="2000" b="1" dirty="0" smtClean="0"/>
        </a:defPPr>
      </a:lstStyle>
      <a:style>
        <a:lnRef idx="1">
          <a:schemeClr val="accent6"/>
        </a:lnRef>
        <a:fillRef idx="2">
          <a:schemeClr val="accent6"/>
        </a:fillRef>
        <a:effectRef idx="1">
          <a:schemeClr val="accent6"/>
        </a:effectRef>
        <a:fontRef idx="minor">
          <a:schemeClr val="dk1"/>
        </a:fontRef>
      </a:style>
    </a:spDef>
    <a:lnDef>
      <a:spPr>
        <a:ln w="38100">
          <a:solidFill>
            <a:srgbClr val="C00000">
              <a:alpha val="60000"/>
            </a:srgbClr>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sequenti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equenti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equenti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equenti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equenti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equenti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equenti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equenti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equenti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equenti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equenti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equenti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Sequentis</Template>
  <TotalTime>43456</TotalTime>
  <Words>13249</Words>
  <Application>Microsoft Office PowerPoint</Application>
  <PresentationFormat>On-screen Show (4:3)</PresentationFormat>
  <Paragraphs>3313</Paragraphs>
  <Slides>264</Slides>
  <Notes>10</Notes>
  <HiddenSlides>0</HiddenSlides>
  <MMClips>0</MMClips>
  <ScaleCrop>false</ScaleCrop>
  <HeadingPairs>
    <vt:vector size="4" baseType="variant">
      <vt:variant>
        <vt:lpstr>Theme</vt:lpstr>
      </vt:variant>
      <vt:variant>
        <vt:i4>1</vt:i4>
      </vt:variant>
      <vt:variant>
        <vt:lpstr>Slide Titles</vt:lpstr>
      </vt:variant>
      <vt:variant>
        <vt:i4>264</vt:i4>
      </vt:variant>
    </vt:vector>
  </HeadingPairs>
  <TitlesOfParts>
    <vt:vector size="265" baseType="lpstr">
      <vt:lpstr>Sequentis</vt:lpstr>
      <vt:lpstr>Slide 1</vt:lpstr>
      <vt:lpstr>Project risk management: software</vt:lpstr>
      <vt:lpstr>Project risk management: software</vt:lpstr>
      <vt:lpstr>Software installation Microsoft project</vt:lpstr>
      <vt:lpstr>Software installation Microsoft project</vt:lpstr>
      <vt:lpstr>Software installation Microsoft project</vt:lpstr>
      <vt:lpstr>Software installation Microsoft project</vt:lpstr>
      <vt:lpstr>Software installation Microsoft project</vt:lpstr>
      <vt:lpstr>Software installation Microsoft project</vt:lpstr>
      <vt:lpstr>Software installation Microsoft project</vt:lpstr>
      <vt:lpstr>Software installation Microsoft project</vt:lpstr>
      <vt:lpstr>Software installation Microsoft project</vt:lpstr>
      <vt:lpstr>Software installation Microsoft project</vt:lpstr>
      <vt:lpstr>Software installation Microsoft project</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Project risk management: software</vt:lpstr>
      <vt:lpstr>Slide 41</vt:lpstr>
      <vt:lpstr>Slide 42</vt:lpstr>
      <vt:lpstr>Slide 43</vt:lpstr>
      <vt:lpstr>Slide 44</vt:lpstr>
      <vt:lpstr>Slide 45</vt:lpstr>
      <vt:lpstr>Slide 46</vt:lpstr>
      <vt:lpstr>Slide 47</vt:lpstr>
      <vt:lpstr>Slide 48</vt:lpstr>
      <vt:lpstr>Project risk management: software</vt:lpstr>
      <vt:lpstr>Software installation Your first risk analysis</vt:lpstr>
      <vt:lpstr>     </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     </vt:lpstr>
      <vt:lpstr>Risk management: risk identification Procedure</vt:lpstr>
      <vt:lpstr>Risk management: risk identification Procedure</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     </vt:lpstr>
      <vt:lpstr>Risk management: risk analysis Procedure</vt:lpstr>
      <vt:lpstr>Risk management: risk analysis Procedure</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Risk management: risk analysis Procedure</vt:lpstr>
      <vt:lpstr>Risk management: risk analysis Procedure</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     </vt:lpstr>
      <vt:lpstr>Risk management: risk mitigation Procedure</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Risk management: risk mitigation Procedure</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Risk management: risk mitigation Procedure</vt:lpstr>
      <vt:lpstr>Software installation RiskTool</vt:lpstr>
      <vt:lpstr>Software installation RiskTool</vt:lpstr>
      <vt:lpstr>Software installation RiskTool</vt:lpstr>
      <vt:lpstr>Software installation RiskTool</vt:lpstr>
      <vt:lpstr>Risk management: risk mitigation Procedure</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lpstr>Software installation RiskTool</vt:lpstr>
    </vt:vector>
  </TitlesOfParts>
  <Company>K.U.Leuven FEB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Stijn</dc:creator>
  <cp:lastModifiedBy>Diha</cp:lastModifiedBy>
  <cp:revision>1674</cp:revision>
  <dcterms:created xsi:type="dcterms:W3CDTF">2010-04-29T09:53:21Z</dcterms:created>
  <dcterms:modified xsi:type="dcterms:W3CDTF">2015-03-10T18:17:12Z</dcterms:modified>
</cp:coreProperties>
</file>